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4" r:id="rId2"/>
  </p:sldMasterIdLst>
  <p:notesMasterIdLst>
    <p:notesMasterId r:id="rId36"/>
  </p:notesMasterIdLst>
  <p:sldIdLst>
    <p:sldId id="269" r:id="rId3"/>
    <p:sldId id="267" r:id="rId4"/>
    <p:sldId id="315" r:id="rId5"/>
    <p:sldId id="342" r:id="rId6"/>
    <p:sldId id="256" r:id="rId7"/>
    <p:sldId id="304" r:id="rId8"/>
    <p:sldId id="317" r:id="rId9"/>
    <p:sldId id="318" r:id="rId10"/>
    <p:sldId id="319" r:id="rId11"/>
    <p:sldId id="274" r:id="rId12"/>
    <p:sldId id="320" r:id="rId13"/>
    <p:sldId id="321" r:id="rId14"/>
    <p:sldId id="323" r:id="rId15"/>
    <p:sldId id="324" r:id="rId16"/>
    <p:sldId id="329" r:id="rId17"/>
    <p:sldId id="330" r:id="rId18"/>
    <p:sldId id="331" r:id="rId19"/>
    <p:sldId id="332" r:id="rId20"/>
    <p:sldId id="325" r:id="rId21"/>
    <p:sldId id="333" r:id="rId22"/>
    <p:sldId id="334" r:id="rId23"/>
    <p:sldId id="335" r:id="rId24"/>
    <p:sldId id="326" r:id="rId25"/>
    <p:sldId id="336" r:id="rId26"/>
    <p:sldId id="327" r:id="rId27"/>
    <p:sldId id="337" r:id="rId28"/>
    <p:sldId id="338" r:id="rId29"/>
    <p:sldId id="341" r:id="rId30"/>
    <p:sldId id="339" r:id="rId31"/>
    <p:sldId id="328" r:id="rId32"/>
    <p:sldId id="340" r:id="rId33"/>
    <p:sldId id="293" r:id="rId34"/>
    <p:sldId id="25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F44A"/>
    <a:srgbClr val="FFFF97"/>
    <a:srgbClr val="AEFFA3"/>
    <a:srgbClr val="9CF484"/>
    <a:srgbClr val="B3D0FF"/>
    <a:srgbClr val="FFBDBD"/>
    <a:srgbClr val="FFE757"/>
    <a:srgbClr val="81B1FF"/>
    <a:srgbClr val="B3C7FF"/>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6535" autoAdjust="0"/>
  </p:normalViewPr>
  <p:slideViewPr>
    <p:cSldViewPr snapToGrid="0">
      <p:cViewPr>
        <p:scale>
          <a:sx n="100" d="100"/>
          <a:sy n="100" d="100"/>
        </p:scale>
        <p:origin x="452" y="5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EEED70-77DA-437A-A879-AA9880DBF188}"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3D15D9-196A-415B-A6E1-0E1CC4B8EEBB}" type="slidenum">
              <a:rPr lang="en-US" smtClean="0"/>
              <a:t>‹#›</a:t>
            </a:fld>
            <a:endParaRPr lang="en-US"/>
          </a:p>
        </p:txBody>
      </p:sp>
    </p:spTree>
    <p:extLst>
      <p:ext uri="{BB962C8B-B14F-4D97-AF65-F5344CB8AC3E}">
        <p14:creationId xmlns:p14="http://schemas.microsoft.com/office/powerpoint/2010/main" val="3147977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3D15D9-196A-415B-A6E1-0E1CC4B8EEBB}" type="slidenum">
              <a:rPr lang="en-US" smtClean="0"/>
              <a:t>7</a:t>
            </a:fld>
            <a:endParaRPr lang="en-US"/>
          </a:p>
        </p:txBody>
      </p:sp>
    </p:spTree>
    <p:extLst>
      <p:ext uri="{BB962C8B-B14F-4D97-AF65-F5344CB8AC3E}">
        <p14:creationId xmlns:p14="http://schemas.microsoft.com/office/powerpoint/2010/main" val="3868967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effectLst/>
                <a:latin typeface="Times New Roman" panose="02020603050405020304" pitchFamily="18" charset="0"/>
                <a:ea typeface="Calibri" panose="020F0502020204030204" pitchFamily="34" charset="0"/>
              </a:rPr>
              <a:t>HS chơi trò chơi </a:t>
            </a:r>
            <a:r>
              <a:rPr lang="en-US" sz="1800" i="1">
                <a:solidFill>
                  <a:srgbClr val="000000"/>
                </a:solidFill>
                <a:effectLst/>
                <a:latin typeface="Times New Roman" panose="02020603050405020304" pitchFamily="18" charset="0"/>
                <a:ea typeface="Calibri" panose="020F0502020204030204" pitchFamily="34" charset="0"/>
              </a:rPr>
              <a:t>Chuyền hoa </a:t>
            </a:r>
            <a:r>
              <a:rPr lang="en-US" sz="1800">
                <a:solidFill>
                  <a:srgbClr val="000000"/>
                </a:solidFill>
                <a:effectLst/>
                <a:latin typeface="Times New Roman" panose="02020603050405020304" pitchFamily="18" charset="0"/>
                <a:ea typeface="Calibri" panose="020F0502020204030204" pitchFamily="34" charset="0"/>
              </a:rPr>
              <a:t>để chia sẻ kết quả trước lớp.</a:t>
            </a:r>
            <a:endParaRPr lang="en-US"/>
          </a:p>
        </p:txBody>
      </p:sp>
      <p:sp>
        <p:nvSpPr>
          <p:cNvPr id="4" name="Slide Number Placeholder 3"/>
          <p:cNvSpPr>
            <a:spLocks noGrp="1"/>
          </p:cNvSpPr>
          <p:nvPr>
            <p:ph type="sldNum" sz="quarter" idx="5"/>
          </p:nvPr>
        </p:nvSpPr>
        <p:spPr/>
        <p:txBody>
          <a:bodyPr/>
          <a:lstStyle/>
          <a:p>
            <a:fld id="{763D15D9-196A-415B-A6E1-0E1CC4B8EEBB}" type="slidenum">
              <a:rPr lang="en-US" smtClean="0"/>
              <a:t>8</a:t>
            </a:fld>
            <a:endParaRPr lang="en-US"/>
          </a:p>
        </p:txBody>
      </p:sp>
    </p:spTree>
    <p:extLst>
      <p:ext uri="{BB962C8B-B14F-4D97-AF65-F5344CB8AC3E}">
        <p14:creationId xmlns:p14="http://schemas.microsoft.com/office/powerpoint/2010/main" val="3920255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effectLst/>
                <a:latin typeface="Times New Roman" panose="02020603050405020304" pitchFamily="18" charset="0"/>
                <a:ea typeface="Calibri" panose="020F0502020204030204" pitchFamily="34" charset="0"/>
              </a:rPr>
              <a:t>HS chơi trò chơi </a:t>
            </a:r>
            <a:r>
              <a:rPr lang="en-US" sz="1800" i="1">
                <a:solidFill>
                  <a:srgbClr val="000000"/>
                </a:solidFill>
                <a:effectLst/>
                <a:latin typeface="Times New Roman" panose="02020603050405020304" pitchFamily="18" charset="0"/>
                <a:ea typeface="Calibri" panose="020F0502020204030204" pitchFamily="34" charset="0"/>
              </a:rPr>
              <a:t>Tiếp sức </a:t>
            </a:r>
            <a:r>
              <a:rPr lang="en-US" sz="1800">
                <a:solidFill>
                  <a:srgbClr val="000000"/>
                </a:solidFill>
                <a:effectLst/>
                <a:latin typeface="Times New Roman" panose="02020603050405020304" pitchFamily="18" charset="0"/>
                <a:ea typeface="Calibri" panose="020F0502020204030204" pitchFamily="34" charset="0"/>
              </a:rPr>
              <a:t>để chữa bài trước lớp.</a:t>
            </a:r>
            <a:endParaRPr lang="en-US"/>
          </a:p>
        </p:txBody>
      </p:sp>
      <p:sp>
        <p:nvSpPr>
          <p:cNvPr id="4" name="Slide Number Placeholder 3"/>
          <p:cNvSpPr>
            <a:spLocks noGrp="1"/>
          </p:cNvSpPr>
          <p:nvPr>
            <p:ph type="sldNum" sz="quarter" idx="5"/>
          </p:nvPr>
        </p:nvSpPr>
        <p:spPr/>
        <p:txBody>
          <a:bodyPr/>
          <a:lstStyle/>
          <a:p>
            <a:fld id="{763D15D9-196A-415B-A6E1-0E1CC4B8EEBB}" type="slidenum">
              <a:rPr lang="en-US" smtClean="0"/>
              <a:t>10</a:t>
            </a:fld>
            <a:endParaRPr lang="en-US"/>
          </a:p>
        </p:txBody>
      </p:sp>
    </p:spTree>
    <p:extLst>
      <p:ext uri="{BB962C8B-B14F-4D97-AF65-F5344CB8AC3E}">
        <p14:creationId xmlns:p14="http://schemas.microsoft.com/office/powerpoint/2010/main" val="2864832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0022-0E1E-D05E-0147-937717373A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2413A0-B189-78A2-29DA-188074E945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E85BF8-9CBD-1376-5202-8D07ABA047CC}"/>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5" name="Footer Placeholder 4">
            <a:extLst>
              <a:ext uri="{FF2B5EF4-FFF2-40B4-BE49-F238E27FC236}">
                <a16:creationId xmlns:a16="http://schemas.microsoft.com/office/drawing/2014/main" id="{4F0CC2A3-584D-A7F0-0207-2E5ED64F76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0B1700-B476-4C86-83E9-4082E5B68521}"/>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691780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B2D37-34BB-A4A7-5DB7-DC4EAD007B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4844C9-B3F9-319F-69FE-C361E32CE3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31B8C-87F7-23F7-654A-71E913C00A1E}"/>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5" name="Footer Placeholder 4">
            <a:extLst>
              <a:ext uri="{FF2B5EF4-FFF2-40B4-BE49-F238E27FC236}">
                <a16:creationId xmlns:a16="http://schemas.microsoft.com/office/drawing/2014/main" id="{E9B5F351-E4E6-DB37-461B-78BD85139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7B8E36-706E-FD89-95EE-79C77FF20B32}"/>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3340761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1A3E28-0558-F00B-8DAA-7F6DFDF6C3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57903F-E64E-C07E-86D2-64D8843F93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300A5-3327-CD88-9B34-1A3FD9E1640C}"/>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5" name="Footer Placeholder 4">
            <a:extLst>
              <a:ext uri="{FF2B5EF4-FFF2-40B4-BE49-F238E27FC236}">
                <a16:creationId xmlns:a16="http://schemas.microsoft.com/office/drawing/2014/main" id="{7BBD6AF3-2870-48A2-FE18-8568815EE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BEF029-F4BC-A0FF-6390-1AF01E0E3719}"/>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502424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95038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41025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1388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0151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754169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8841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2509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45232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B9B3-3CF6-C818-FAC0-E40394192B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010237-4C17-753D-8237-07B0B3BD9D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62383-BB13-E7E9-CDD5-6D579E00DDCA}"/>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5" name="Footer Placeholder 4">
            <a:extLst>
              <a:ext uri="{FF2B5EF4-FFF2-40B4-BE49-F238E27FC236}">
                <a16:creationId xmlns:a16="http://schemas.microsoft.com/office/drawing/2014/main" id="{FF056660-309D-9AC4-268C-006AEEE25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0B4A0D-45AC-A2A8-3CEF-E1C29128587B}"/>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1229008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61525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51149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3238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5A376-B584-46BE-D968-A6CECD29D0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8C8FBF-516C-2DFE-C535-5BB1D9DA8C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90254D-BCA5-1F9C-08FF-256794E8F49C}"/>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5" name="Footer Placeholder 4">
            <a:extLst>
              <a:ext uri="{FF2B5EF4-FFF2-40B4-BE49-F238E27FC236}">
                <a16:creationId xmlns:a16="http://schemas.microsoft.com/office/drawing/2014/main" id="{2D2672BF-E3D8-9A66-157E-272EF5E020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CFB3F-4BDB-EF5D-A7F6-9345450F626B}"/>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1537650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6B61-BD2D-9542-BA21-3F0986F497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11512-A0D0-9DD6-7EF1-97C655FB56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11D029-5721-8AB3-E158-721CA53FCD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B9B2B-9C49-B5A1-6A15-131FEFAABF82}"/>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6" name="Footer Placeholder 5">
            <a:extLst>
              <a:ext uri="{FF2B5EF4-FFF2-40B4-BE49-F238E27FC236}">
                <a16:creationId xmlns:a16="http://schemas.microsoft.com/office/drawing/2014/main" id="{3748AEA6-831F-75BA-106E-94EC5BF9F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63B812-8DA4-CB14-26F9-FA8ADEDE8EBA}"/>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3033755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EC7E5-0C72-38B5-0896-8E92E9DA96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371BAB-53A9-B377-C2FA-923726638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E4E9D4-6136-A548-371E-8F21294401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DFB6E7-5618-F6EB-CC7E-D59060984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3EEE94-9938-B493-B2EE-D8FD6BA581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E13650-80C2-42D7-110B-200938AE6B75}"/>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8" name="Footer Placeholder 7">
            <a:extLst>
              <a:ext uri="{FF2B5EF4-FFF2-40B4-BE49-F238E27FC236}">
                <a16:creationId xmlns:a16="http://schemas.microsoft.com/office/drawing/2014/main" id="{0F9199A3-5815-5B70-1E0B-5132D3CB65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39DB91-C3E2-B2EA-835D-63FFE42322A2}"/>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2759975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535D0-B445-B5B9-0D3E-D1F8DBCF6F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779B4CA-DB1F-E5E9-A3AA-AACBB9ADE0B5}"/>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4" name="Footer Placeholder 3">
            <a:extLst>
              <a:ext uri="{FF2B5EF4-FFF2-40B4-BE49-F238E27FC236}">
                <a16:creationId xmlns:a16="http://schemas.microsoft.com/office/drawing/2014/main" id="{AE1CDF45-BB82-34D1-A3B3-E7B517E6F5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830158-3771-E484-949A-42DE5ED12929}"/>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5297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BFED1A-3F7F-1340-C279-717DE0980788}"/>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3" name="Footer Placeholder 2">
            <a:extLst>
              <a:ext uri="{FF2B5EF4-FFF2-40B4-BE49-F238E27FC236}">
                <a16:creationId xmlns:a16="http://schemas.microsoft.com/office/drawing/2014/main" id="{A3A1D526-1931-F4D4-5847-D92FA79746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EBE3B0-71EB-1B29-0BE6-250633CBEF8F}"/>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1388638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3539-A91B-D869-80F5-0D393D9611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0BE178-E830-07DA-756E-80EBB7FF02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5BD237-6C85-B26D-A872-A49548A1FC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37B3CE-B4D8-AFD0-F6D6-CCC1CD9DE5CE}"/>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6" name="Footer Placeholder 5">
            <a:extLst>
              <a:ext uri="{FF2B5EF4-FFF2-40B4-BE49-F238E27FC236}">
                <a16:creationId xmlns:a16="http://schemas.microsoft.com/office/drawing/2014/main" id="{B2941983-CA4A-A049-0893-22A693F2CC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4FED93-4FAC-EEBC-1099-26B78DD8BC80}"/>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1599464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D467-3C4B-30EF-18E8-D2CEB5C618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590E6A-347C-D57A-1997-A228239551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1DB8F3-BBCA-EA2C-0849-8841D97E2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281FE-0B65-4190-1DD0-0AAE0E661E37}"/>
              </a:ext>
            </a:extLst>
          </p:cNvPr>
          <p:cNvSpPr>
            <a:spLocks noGrp="1"/>
          </p:cNvSpPr>
          <p:nvPr>
            <p:ph type="dt" sz="half" idx="10"/>
          </p:nvPr>
        </p:nvSpPr>
        <p:spPr/>
        <p:txBody>
          <a:bodyPr/>
          <a:lstStyle/>
          <a:p>
            <a:fld id="{7D40C57F-AE83-4151-88B2-21E5B832DC8A}" type="datetimeFigureOut">
              <a:rPr lang="en-US" smtClean="0"/>
              <a:t>8/22/2024</a:t>
            </a:fld>
            <a:endParaRPr lang="en-US"/>
          </a:p>
        </p:txBody>
      </p:sp>
      <p:sp>
        <p:nvSpPr>
          <p:cNvPr id="6" name="Footer Placeholder 5">
            <a:extLst>
              <a:ext uri="{FF2B5EF4-FFF2-40B4-BE49-F238E27FC236}">
                <a16:creationId xmlns:a16="http://schemas.microsoft.com/office/drawing/2014/main" id="{E47D8AAC-F0B3-A7B0-BC0A-28F608B79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44997F-3F8E-4787-3B85-D542FC0981EE}"/>
              </a:ext>
            </a:extLst>
          </p:cNvPr>
          <p:cNvSpPr>
            <a:spLocks noGrp="1"/>
          </p:cNvSpPr>
          <p:nvPr>
            <p:ph type="sldNum" sz="quarter" idx="12"/>
          </p:nvPr>
        </p:nvSpPr>
        <p:spPr/>
        <p:txBody>
          <a:bodyPr/>
          <a:lstStyle/>
          <a:p>
            <a:fld id="{702CDE9C-1783-4169-A8FC-CF51A887D1D5}" type="slidenum">
              <a:rPr lang="en-US" smtClean="0"/>
              <a:t>‹#›</a:t>
            </a:fld>
            <a:endParaRPr lang="en-US"/>
          </a:p>
        </p:txBody>
      </p:sp>
    </p:spTree>
    <p:extLst>
      <p:ext uri="{BB962C8B-B14F-4D97-AF65-F5344CB8AC3E}">
        <p14:creationId xmlns:p14="http://schemas.microsoft.com/office/powerpoint/2010/main" val="4071217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9Slide.vn - 2019">
            <a:extLst>
              <a:ext uri="{FF2B5EF4-FFF2-40B4-BE49-F238E27FC236}">
                <a16:creationId xmlns:a16="http://schemas.microsoft.com/office/drawing/2014/main" id="{00EB6FF0-18BA-334E-D22A-C597AAB00534}"/>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2A7CB3D1-A846-7FEF-624A-6341ED71B5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543CA5-328C-7060-91CB-229586D3E7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88FC5D-7F03-BDE5-7DA0-92719DAE4D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40C57F-AE83-4151-88B2-21E5B832DC8A}" type="datetimeFigureOut">
              <a:rPr lang="en-US" smtClean="0"/>
              <a:t>8/22/2024</a:t>
            </a:fld>
            <a:endParaRPr lang="en-US"/>
          </a:p>
        </p:txBody>
      </p:sp>
      <p:sp>
        <p:nvSpPr>
          <p:cNvPr id="5" name="Footer Placeholder 4">
            <a:extLst>
              <a:ext uri="{FF2B5EF4-FFF2-40B4-BE49-F238E27FC236}">
                <a16:creationId xmlns:a16="http://schemas.microsoft.com/office/drawing/2014/main" id="{107E52E0-EC99-DE17-18DF-AB847F510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566A1A2-BBAC-49B9-BEF7-C71090D113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2CDE9C-1783-4169-A8FC-CF51A887D1D5}" type="slidenum">
              <a:rPr lang="en-US" smtClean="0"/>
              <a:t>‹#›</a:t>
            </a:fld>
            <a:endParaRPr lang="en-US"/>
          </a:p>
        </p:txBody>
      </p:sp>
    </p:spTree>
    <p:extLst>
      <p:ext uri="{BB962C8B-B14F-4D97-AF65-F5344CB8AC3E}">
        <p14:creationId xmlns:p14="http://schemas.microsoft.com/office/powerpoint/2010/main" val="164471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9Slide.vn - 2019">
            <a:extLst>
              <a:ext uri="{FF2B5EF4-FFF2-40B4-BE49-F238E27FC236}">
                <a16:creationId xmlns:a16="http://schemas.microsoft.com/office/drawing/2014/main" id="{901D3363-4632-5296-B00D-A0D300F569B0}"/>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8/22/2024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3887000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17.png"/><Relationship Id="rId3" Type="http://schemas.openxmlformats.org/officeDocument/2006/relationships/image" Target="../media/image4.png"/><Relationship Id="rId21" Type="http://schemas.openxmlformats.org/officeDocument/2006/relationships/image" Target="../media/image2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16.svg"/><Relationship Id="rId2" Type="http://schemas.openxmlformats.org/officeDocument/2006/relationships/audio" Target="../media/audio2.wav"/><Relationship Id="rId16" Type="http://schemas.openxmlformats.org/officeDocument/2006/relationships/image" Target="../media/image37.png"/><Relationship Id="rId20"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1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20.svg"/><Relationship Id="rId10" Type="http://schemas.openxmlformats.org/officeDocument/2006/relationships/image" Target="../media/image31.png"/><Relationship Id="rId19" Type="http://schemas.openxmlformats.org/officeDocument/2006/relationships/image" Target="../media/image18.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17.png"/><Relationship Id="rId3" Type="http://schemas.openxmlformats.org/officeDocument/2006/relationships/image" Target="../media/image4.png"/><Relationship Id="rId21" Type="http://schemas.openxmlformats.org/officeDocument/2006/relationships/image" Target="../media/image2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16.svg"/><Relationship Id="rId2" Type="http://schemas.openxmlformats.org/officeDocument/2006/relationships/audio" Target="../media/audio2.wav"/><Relationship Id="rId16" Type="http://schemas.openxmlformats.org/officeDocument/2006/relationships/image" Target="../media/image37.png"/><Relationship Id="rId20"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1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20.svg"/><Relationship Id="rId10" Type="http://schemas.openxmlformats.org/officeDocument/2006/relationships/image" Target="../media/image31.png"/><Relationship Id="rId19" Type="http://schemas.openxmlformats.org/officeDocument/2006/relationships/image" Target="../media/image18.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0.jpeg"/><Relationship Id="rId1" Type="http://schemas.openxmlformats.org/officeDocument/2006/relationships/slideLayout" Target="../slideLayouts/slideLayout7.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jpeg"/><Relationship Id="rId1" Type="http://schemas.openxmlformats.org/officeDocument/2006/relationships/slideLayout" Target="../slideLayouts/slideLayout7.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18" Type="http://schemas.openxmlformats.org/officeDocument/2006/relationships/image" Target="../media/image17.png"/><Relationship Id="rId3" Type="http://schemas.openxmlformats.org/officeDocument/2006/relationships/image" Target="../media/image4.png"/><Relationship Id="rId21" Type="http://schemas.openxmlformats.org/officeDocument/2006/relationships/image" Target="../media/image22.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svg"/><Relationship Id="rId25" Type="http://schemas.openxmlformats.org/officeDocument/2006/relationships/image" Target="../media/image16.svg"/><Relationship Id="rId2" Type="http://schemas.openxmlformats.org/officeDocument/2006/relationships/audio" Target="../media/audio2.wav"/><Relationship Id="rId16" Type="http://schemas.openxmlformats.org/officeDocument/2006/relationships/image" Target="../media/image37.png"/><Relationship Id="rId20" Type="http://schemas.openxmlformats.org/officeDocument/2006/relationships/image" Target="../media/image21.png"/><Relationship Id="rId1" Type="http://schemas.openxmlformats.org/officeDocument/2006/relationships/slideLayout" Target="../slideLayouts/slideLayout18.xml"/><Relationship Id="rId6" Type="http://schemas.openxmlformats.org/officeDocument/2006/relationships/image" Target="../media/image27.png"/><Relationship Id="rId11" Type="http://schemas.openxmlformats.org/officeDocument/2006/relationships/image" Target="../media/image32.svg"/><Relationship Id="rId24" Type="http://schemas.openxmlformats.org/officeDocument/2006/relationships/image" Target="../media/image15.png"/><Relationship Id="rId5" Type="http://schemas.openxmlformats.org/officeDocument/2006/relationships/image" Target="../media/image26.svg"/><Relationship Id="rId15" Type="http://schemas.openxmlformats.org/officeDocument/2006/relationships/image" Target="../media/image36.svg"/><Relationship Id="rId23" Type="http://schemas.openxmlformats.org/officeDocument/2006/relationships/image" Target="../media/image20.svg"/><Relationship Id="rId10" Type="http://schemas.openxmlformats.org/officeDocument/2006/relationships/image" Target="../media/image31.png"/><Relationship Id="rId19" Type="http://schemas.openxmlformats.org/officeDocument/2006/relationships/image" Target="../media/image18.sv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 Id="rId22"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image" Target="../media/image4.png"/><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18" Type="http://schemas.openxmlformats.org/officeDocument/2006/relationships/image" Target="../media/image18.svg"/><Relationship Id="rId3" Type="http://schemas.openxmlformats.org/officeDocument/2006/relationships/image" Target="../media/image25.png"/><Relationship Id="rId21" Type="http://schemas.openxmlformats.org/officeDocument/2006/relationships/image" Target="../media/image19.png"/><Relationship Id="rId7" Type="http://schemas.openxmlformats.org/officeDocument/2006/relationships/image" Target="../media/image29.png"/><Relationship Id="rId12" Type="http://schemas.openxmlformats.org/officeDocument/2006/relationships/image" Target="../media/image34.svg"/><Relationship Id="rId17" Type="http://schemas.openxmlformats.org/officeDocument/2006/relationships/image" Target="../media/image17.png"/><Relationship Id="rId25" Type="http://schemas.openxmlformats.org/officeDocument/2006/relationships/image" Target="../media/image39.png"/><Relationship Id="rId2" Type="http://schemas.openxmlformats.org/officeDocument/2006/relationships/image" Target="../media/image4.png"/><Relationship Id="rId16" Type="http://schemas.openxmlformats.org/officeDocument/2006/relationships/image" Target="../media/image38.svg"/><Relationship Id="rId20" Type="http://schemas.openxmlformats.org/officeDocument/2006/relationships/image" Target="../media/image22.svg"/><Relationship Id="rId1" Type="http://schemas.openxmlformats.org/officeDocument/2006/relationships/slideLayout" Target="../slideLayouts/slideLayout18.xml"/><Relationship Id="rId6" Type="http://schemas.openxmlformats.org/officeDocument/2006/relationships/image" Target="../media/image28.svg"/><Relationship Id="rId11" Type="http://schemas.openxmlformats.org/officeDocument/2006/relationships/image" Target="../media/image33.png"/><Relationship Id="rId24" Type="http://schemas.openxmlformats.org/officeDocument/2006/relationships/image" Target="../media/image16.sv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15.png"/><Relationship Id="rId10" Type="http://schemas.openxmlformats.org/officeDocument/2006/relationships/image" Target="../media/image32.svg"/><Relationship Id="rId19" Type="http://schemas.openxmlformats.org/officeDocument/2006/relationships/image" Target="../media/image21.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 Id="rId22" Type="http://schemas.openxmlformats.org/officeDocument/2006/relationships/image" Target="../media/image20.svg"/></Relationships>
</file>

<file path=ppt/slides/_rels/slide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jpeg"/></Relationships>
</file>

<file path=ppt/slides/_rels/slide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770DD80-2F5E-EC2C-EAC3-85E9FFFDBDCC}"/>
              </a:ext>
            </a:extLst>
          </p:cNvPr>
          <p:cNvGrpSpPr/>
          <p:nvPr/>
        </p:nvGrpSpPr>
        <p:grpSpPr>
          <a:xfrm>
            <a:off x="13042" y="6350"/>
            <a:ext cx="12165915" cy="6858000"/>
            <a:chOff x="0" y="0"/>
            <a:chExt cx="12165915" cy="6858000"/>
          </a:xfrm>
        </p:grpSpPr>
        <p:pic>
          <p:nvPicPr>
            <p:cNvPr id="1028" name="Picture 4" descr="Picture background">
              <a:extLst>
                <a:ext uri="{FF2B5EF4-FFF2-40B4-BE49-F238E27FC236}">
                  <a16:creationId xmlns:a16="http://schemas.microsoft.com/office/drawing/2014/main" id="{7C70A39A-5F5C-C8B1-9331-0BBD9484A2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65915"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A5B565-36B8-6709-D364-70CD8F497048}"/>
                </a:ext>
              </a:extLst>
            </p:cNvPr>
            <p:cNvSpPr/>
            <p:nvPr/>
          </p:nvSpPr>
          <p:spPr>
            <a:xfrm>
              <a:off x="825500" y="862124"/>
              <a:ext cx="4358932" cy="283992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Rounded Corners 2">
            <a:extLst>
              <a:ext uri="{FF2B5EF4-FFF2-40B4-BE49-F238E27FC236}">
                <a16:creationId xmlns:a16="http://schemas.microsoft.com/office/drawing/2014/main" id="{4843D62C-F39D-7368-3D96-1948C02C42B6}"/>
              </a:ext>
            </a:extLst>
          </p:cNvPr>
          <p:cNvSpPr/>
          <p:nvPr/>
        </p:nvSpPr>
        <p:spPr>
          <a:xfrm>
            <a:off x="215900" y="469900"/>
            <a:ext cx="7270750" cy="3390900"/>
          </a:xfrm>
          <a:custGeom>
            <a:avLst/>
            <a:gdLst>
              <a:gd name="connsiteX0" fmla="*/ 0 w 7270750"/>
              <a:gd name="connsiteY0" fmla="*/ 565161 h 3390900"/>
              <a:gd name="connsiteX1" fmla="*/ 565161 w 7270750"/>
              <a:gd name="connsiteY1" fmla="*/ 0 h 3390900"/>
              <a:gd name="connsiteX2" fmla="*/ 6705589 w 7270750"/>
              <a:gd name="connsiteY2" fmla="*/ 0 h 3390900"/>
              <a:gd name="connsiteX3" fmla="*/ 7270750 w 7270750"/>
              <a:gd name="connsiteY3" fmla="*/ 565161 h 3390900"/>
              <a:gd name="connsiteX4" fmla="*/ 7270750 w 7270750"/>
              <a:gd name="connsiteY4" fmla="*/ 2825739 h 3390900"/>
              <a:gd name="connsiteX5" fmla="*/ 6705589 w 7270750"/>
              <a:gd name="connsiteY5" fmla="*/ 3390900 h 3390900"/>
              <a:gd name="connsiteX6" fmla="*/ 565161 w 7270750"/>
              <a:gd name="connsiteY6" fmla="*/ 3390900 h 3390900"/>
              <a:gd name="connsiteX7" fmla="*/ 0 w 7270750"/>
              <a:gd name="connsiteY7" fmla="*/ 2825739 h 3390900"/>
              <a:gd name="connsiteX8" fmla="*/ 0 w 7270750"/>
              <a:gd name="connsiteY8" fmla="*/ 565161 h 339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0750" h="3390900" fill="none" extrusionOk="0">
                <a:moveTo>
                  <a:pt x="0" y="565161"/>
                </a:moveTo>
                <a:cubicBezTo>
                  <a:pt x="-29581" y="248246"/>
                  <a:pt x="260270" y="5920"/>
                  <a:pt x="565161" y="0"/>
                </a:cubicBezTo>
                <a:cubicBezTo>
                  <a:pt x="3447641" y="130954"/>
                  <a:pt x="4973701" y="43574"/>
                  <a:pt x="6705589" y="0"/>
                </a:cubicBezTo>
                <a:cubicBezTo>
                  <a:pt x="7039937" y="34222"/>
                  <a:pt x="7276344" y="259883"/>
                  <a:pt x="7270750" y="565161"/>
                </a:cubicBezTo>
                <a:cubicBezTo>
                  <a:pt x="7120311" y="1238209"/>
                  <a:pt x="7356629" y="2381456"/>
                  <a:pt x="7270750" y="2825739"/>
                </a:cubicBezTo>
                <a:cubicBezTo>
                  <a:pt x="7244598" y="3142164"/>
                  <a:pt x="6992142" y="3373252"/>
                  <a:pt x="6705589" y="3390900"/>
                </a:cubicBezTo>
                <a:cubicBezTo>
                  <a:pt x="4999064" y="3546097"/>
                  <a:pt x="2901947" y="3553920"/>
                  <a:pt x="565161" y="3390900"/>
                </a:cubicBezTo>
                <a:cubicBezTo>
                  <a:pt x="254434" y="3371920"/>
                  <a:pt x="-15465" y="3146899"/>
                  <a:pt x="0" y="2825739"/>
                </a:cubicBezTo>
                <a:cubicBezTo>
                  <a:pt x="64656" y="1858191"/>
                  <a:pt x="-17807" y="1467217"/>
                  <a:pt x="0" y="565161"/>
                </a:cubicBezTo>
                <a:close/>
              </a:path>
              <a:path w="7270750" h="3390900" stroke="0" extrusionOk="0">
                <a:moveTo>
                  <a:pt x="0" y="565161"/>
                </a:moveTo>
                <a:cubicBezTo>
                  <a:pt x="-11495" y="245941"/>
                  <a:pt x="212328" y="15276"/>
                  <a:pt x="565161" y="0"/>
                </a:cubicBezTo>
                <a:cubicBezTo>
                  <a:pt x="3105874" y="132882"/>
                  <a:pt x="4106541" y="-84951"/>
                  <a:pt x="6705589" y="0"/>
                </a:cubicBezTo>
                <a:cubicBezTo>
                  <a:pt x="6976367" y="40383"/>
                  <a:pt x="7268683" y="264454"/>
                  <a:pt x="7270750" y="565161"/>
                </a:cubicBezTo>
                <a:cubicBezTo>
                  <a:pt x="7290937" y="1457718"/>
                  <a:pt x="7423230" y="2406703"/>
                  <a:pt x="7270750" y="2825739"/>
                </a:cubicBezTo>
                <a:cubicBezTo>
                  <a:pt x="7322641" y="3144025"/>
                  <a:pt x="7035364" y="3354586"/>
                  <a:pt x="6705589" y="3390900"/>
                </a:cubicBezTo>
                <a:cubicBezTo>
                  <a:pt x="5651686" y="3478539"/>
                  <a:pt x="2899893" y="3318221"/>
                  <a:pt x="565161" y="3390900"/>
                </a:cubicBezTo>
                <a:cubicBezTo>
                  <a:pt x="251990" y="3380975"/>
                  <a:pt x="-36012" y="3187915"/>
                  <a:pt x="0" y="2825739"/>
                </a:cubicBezTo>
                <a:cubicBezTo>
                  <a:pt x="-38581" y="2132770"/>
                  <a:pt x="63341" y="1558808"/>
                  <a:pt x="0" y="565161"/>
                </a:cubicBezTo>
                <a:close/>
              </a:path>
            </a:pathLst>
          </a:custGeom>
          <a:solidFill>
            <a:schemeClr val="bg1">
              <a:alpha val="80000"/>
            </a:schemeClr>
          </a:solidFill>
          <a:ln w="28575">
            <a:solidFill>
              <a:srgbClr val="00206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4000"/>
              </a:lnSpc>
            </a:pPr>
            <a:endParaRPr lang="en-US" altLang="zh-CN" b="1"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latin typeface="#9Slide06 SVNClementine" panose="020F0502020204030203" pitchFamily="34" charset="0"/>
              <a:ea typeface="微软雅黑" panose="020B0503020204020204" pitchFamily="34" charset="-122"/>
            </a:endParaRPr>
          </a:p>
        </p:txBody>
      </p:sp>
      <p:sp>
        <p:nvSpPr>
          <p:cNvPr id="5" name="Hộp Văn bản 14">
            <a:extLst>
              <a:ext uri="{FF2B5EF4-FFF2-40B4-BE49-F238E27FC236}">
                <a16:creationId xmlns:a16="http://schemas.microsoft.com/office/drawing/2014/main" id="{BE413E2E-AA53-D055-D77A-A76F6237F67D}"/>
              </a:ext>
            </a:extLst>
          </p:cNvPr>
          <p:cNvSpPr txBox="1"/>
          <p:nvPr/>
        </p:nvSpPr>
        <p:spPr>
          <a:xfrm>
            <a:off x="498339" y="448927"/>
            <a:ext cx="7178284" cy="754694"/>
          </a:xfrm>
          <a:prstGeom prst="rect">
            <a:avLst/>
          </a:prstGeom>
          <a:noFill/>
        </p:spPr>
        <p:txBody>
          <a:bodyPr wrap="square">
            <a:spAutoFit/>
          </a:bodyPr>
          <a:lstStyle/>
          <a:p>
            <a:pPr algn="ctr">
              <a:lnSpc>
                <a:spcPct val="150000"/>
              </a:lnSpc>
            </a:pPr>
            <a:r>
              <a:rPr lang="en-US" altLang="zh-CN" sz="3200" b="1" i="1" dirty="0" err="1">
                <a:ln w="12700">
                  <a:noFill/>
                </a:ln>
                <a:latin typeface="UTM Edwardian" panose="02040603050506020204" pitchFamily="18" charset="0"/>
                <a:ea typeface="微软雅黑" panose="020B0503020204020204" pitchFamily="34" charset="-122"/>
              </a:rPr>
              <a:t>Thứ</a:t>
            </a:r>
            <a:r>
              <a:rPr lang="en-US" altLang="zh-CN" sz="3200" b="1" i="1" dirty="0">
                <a:ln w="12700">
                  <a:noFill/>
                </a:ln>
                <a:latin typeface="UTM Edwardian" panose="02040603050506020204" pitchFamily="18" charset="0"/>
                <a:ea typeface="微软雅黑" panose="020B0503020204020204" pitchFamily="34" charset="-122"/>
              </a:rPr>
              <a:t> … </a:t>
            </a:r>
            <a:r>
              <a:rPr lang="en-US" altLang="zh-CN" sz="3200" b="1" i="1" dirty="0" err="1">
                <a:ln w="12700">
                  <a:noFill/>
                </a:ln>
                <a:latin typeface="UTM Edwardian" panose="02040603050506020204" pitchFamily="18" charset="0"/>
                <a:ea typeface="微软雅黑" panose="020B0503020204020204" pitchFamily="34" charset="-122"/>
              </a:rPr>
              <a:t>ngày</a:t>
            </a:r>
            <a:r>
              <a:rPr lang="en-US" altLang="zh-CN" sz="3200" b="1" i="1" dirty="0">
                <a:ln w="12700">
                  <a:noFill/>
                </a:ln>
                <a:latin typeface="UTM Edwardian" panose="02040603050506020204" pitchFamily="18" charset="0"/>
                <a:ea typeface="微软雅黑" panose="020B0503020204020204" pitchFamily="34" charset="-122"/>
              </a:rPr>
              <a:t> … </a:t>
            </a:r>
            <a:r>
              <a:rPr lang="en-US" altLang="zh-CN" sz="3200" b="1" i="1" dirty="0" err="1">
                <a:ln w="12700">
                  <a:noFill/>
                </a:ln>
                <a:latin typeface="UTM Edwardian" panose="02040603050506020204" pitchFamily="18" charset="0"/>
                <a:ea typeface="微软雅黑" panose="020B0503020204020204" pitchFamily="34" charset="-122"/>
              </a:rPr>
              <a:t>tháng</a:t>
            </a:r>
            <a:r>
              <a:rPr lang="en-US" altLang="zh-CN" sz="3200" b="1" i="1" dirty="0">
                <a:ln w="12700">
                  <a:noFill/>
                </a:ln>
                <a:latin typeface="UTM Edwardian" panose="02040603050506020204" pitchFamily="18" charset="0"/>
                <a:ea typeface="微软雅黑" panose="020B0503020204020204" pitchFamily="34" charset="-122"/>
              </a:rPr>
              <a:t> … </a:t>
            </a:r>
            <a:r>
              <a:rPr lang="en-US" altLang="zh-CN" sz="3200" b="1" i="1" dirty="0" err="1">
                <a:ln w="12700">
                  <a:noFill/>
                </a:ln>
                <a:latin typeface="UTM Edwardian" panose="02040603050506020204" pitchFamily="18" charset="0"/>
                <a:ea typeface="微软雅黑" panose="020B0503020204020204" pitchFamily="34" charset="-122"/>
              </a:rPr>
              <a:t>năm</a:t>
            </a:r>
            <a:r>
              <a:rPr lang="en-US" altLang="zh-CN" sz="3200" b="1" i="1" dirty="0">
                <a:ln w="12700">
                  <a:noFill/>
                </a:ln>
                <a:latin typeface="UTM Edwardian" panose="02040603050506020204" pitchFamily="18" charset="0"/>
                <a:ea typeface="微软雅黑" panose="020B0503020204020204" pitchFamily="34" charset="-122"/>
              </a:rPr>
              <a:t> …</a:t>
            </a:r>
          </a:p>
        </p:txBody>
      </p:sp>
      <p:pic>
        <p:nvPicPr>
          <p:cNvPr id="2" name="Picture 1">
            <a:extLst>
              <a:ext uri="{FF2B5EF4-FFF2-40B4-BE49-F238E27FC236}">
                <a16:creationId xmlns:a16="http://schemas.microsoft.com/office/drawing/2014/main" id="{CDC39486-FECF-858F-2BB5-3C70A2A518D6}"/>
              </a:ext>
            </a:extLst>
          </p:cNvPr>
          <p:cNvPicPr>
            <a:picLocks noChangeAspect="1"/>
          </p:cNvPicPr>
          <p:nvPr/>
        </p:nvPicPr>
        <p:blipFill>
          <a:blip r:embed="rId3"/>
          <a:stretch>
            <a:fillRect/>
          </a:stretch>
        </p:blipFill>
        <p:spPr>
          <a:xfrm>
            <a:off x="116928" y="1224594"/>
            <a:ext cx="7559695" cy="2395936"/>
          </a:xfrm>
          <a:prstGeom prst="rect">
            <a:avLst/>
          </a:prstGeom>
        </p:spPr>
      </p:pic>
    </p:spTree>
    <p:extLst>
      <p:ext uri="{BB962C8B-B14F-4D97-AF65-F5344CB8AC3E}">
        <p14:creationId xmlns:p14="http://schemas.microsoft.com/office/powerpoint/2010/main" val="41501631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286BD2-C9D6-41A3-0B27-8B4635861507}"/>
              </a:ext>
            </a:extLst>
          </p:cNvPr>
          <p:cNvPicPr>
            <a:picLocks noChangeAspect="1"/>
          </p:cNvPicPr>
          <p:nvPr/>
        </p:nvPicPr>
        <p:blipFill>
          <a:blip r:embed="rId4"/>
          <a:stretch>
            <a:fillRect/>
          </a:stretch>
        </p:blipFill>
        <p:spPr>
          <a:xfrm>
            <a:off x="0" y="1673"/>
            <a:ext cx="12192000" cy="6854653"/>
          </a:xfrm>
          <a:prstGeom prst="rect">
            <a:avLst/>
          </a:prstGeom>
        </p:spPr>
      </p:pic>
      <p:sp>
        <p:nvSpPr>
          <p:cNvPr id="6" name="TextBox 3">
            <a:extLst>
              <a:ext uri="{FF2B5EF4-FFF2-40B4-BE49-F238E27FC236}">
                <a16:creationId xmlns:a16="http://schemas.microsoft.com/office/drawing/2014/main" id="{A264E1D6-33CA-9932-E9F9-449528A4A464}"/>
              </a:ext>
            </a:extLst>
          </p:cNvPr>
          <p:cNvSpPr txBox="1"/>
          <p:nvPr/>
        </p:nvSpPr>
        <p:spPr>
          <a:xfrm>
            <a:off x="3824785" y="502275"/>
            <a:ext cx="5074516" cy="2308324"/>
          </a:xfrm>
          <a:prstGeom prst="rect">
            <a:avLst/>
          </a:prstGeom>
          <a:noFill/>
        </p:spPr>
        <p:txBody>
          <a:bodyPr wrap="square" rtlCol="0">
            <a:spAutoFit/>
          </a:bodyPr>
          <a:lstStyle/>
          <a:p>
            <a:pPr algn="ctr"/>
            <a:r>
              <a:rPr lang="en-US" sz="7200" dirty="0">
                <a:solidFill>
                  <a:srgbClr val="FF2D2D"/>
                </a:solidFill>
                <a:effectLst>
                  <a:glow rad="127000">
                    <a:schemeClr val="bg1"/>
                  </a:glow>
                  <a:outerShdw blurRad="38100" dist="38100" dir="2700000" algn="tl">
                    <a:srgbClr val="000000">
                      <a:alpha val="43137"/>
                    </a:srgbClr>
                  </a:outerShdw>
                </a:effectLst>
                <a:latin typeface="LNTH-LuoLuoNotangYuanTi 1" pitchFamily="2" charset="-128"/>
                <a:ea typeface="LNTH-LuoLuoNotangYuanTi 1" pitchFamily="2" charset="-128"/>
                <a:cs typeface="LNTH-LuoLuoNotangYuanTi 1" pitchFamily="2" charset="-128"/>
              </a:rPr>
              <a:t>CHIA SẺ TRƯỚC LỚP</a:t>
            </a:r>
          </a:p>
        </p:txBody>
      </p:sp>
    </p:spTree>
    <p:extLst>
      <p:ext uri="{BB962C8B-B14F-4D97-AF65-F5344CB8AC3E}">
        <p14:creationId xmlns:p14="http://schemas.microsoft.com/office/powerpoint/2010/main" val="34507920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00" fill="hold"/>
                                        <p:tgtEl>
                                          <p:spTgt spid="6"/>
                                        </p:tgtEl>
                                        <p:attrNameLst>
                                          <p:attrName>ppt_w</p:attrName>
                                        </p:attrNameLst>
                                      </p:cBhvr>
                                      <p:tavLst>
                                        <p:tav tm="0">
                                          <p:val>
                                            <p:fltVal val="0"/>
                                          </p:val>
                                        </p:tav>
                                        <p:tav tm="100000">
                                          <p:val>
                                            <p:strVal val="#ppt_w"/>
                                          </p:val>
                                        </p:tav>
                                      </p:tavLst>
                                    </p:anim>
                                    <p:anim calcmode="lin" valueType="num">
                                      <p:cBhvr>
                                        <p:cTn id="8" dur="700" fill="hold"/>
                                        <p:tgtEl>
                                          <p:spTgt spid="6"/>
                                        </p:tgtEl>
                                        <p:attrNameLst>
                                          <p:attrName>ppt_h</p:attrName>
                                        </p:attrNameLst>
                                      </p:cBhvr>
                                      <p:tavLst>
                                        <p:tav tm="0">
                                          <p:val>
                                            <p:fltVal val="0"/>
                                          </p:val>
                                        </p:tav>
                                        <p:tav tm="100000">
                                          <p:val>
                                            <p:strVal val="#ppt_h"/>
                                          </p:val>
                                        </p:tav>
                                      </p:tavLst>
                                    </p:anim>
                                    <p:animEffect transition="in" filter="fade">
                                      <p:cBhvr>
                                        <p:cTn id="9" dur="700"/>
                                        <p:tgtEl>
                                          <p:spTgt spid="6"/>
                                        </p:tgtEl>
                                      </p:cBhvr>
                                    </p:animEffect>
                                  </p:childTnLst>
                                </p:cTn>
                              </p:par>
                            </p:childTnLst>
                          </p:cTn>
                        </p:par>
                        <p:par>
                          <p:cTn id="10" fill="hold">
                            <p:stCondLst>
                              <p:cond delay="700"/>
                            </p:stCondLst>
                            <p:childTnLst>
                              <p:par>
                                <p:cTn id="11" presetID="32" presetClass="emph" presetSubtype="0" fill="hold" grpId="1" nodeType="afterEffect">
                                  <p:stCondLst>
                                    <p:cond delay="0"/>
                                  </p:stCondLst>
                                  <p:childTnLst>
                                    <p:animRot by="120000">
                                      <p:cBhvr>
                                        <p:cTn id="12" dur="100" fill="hold">
                                          <p:stCondLst>
                                            <p:cond delay="0"/>
                                          </p:stCondLst>
                                        </p:cTn>
                                        <p:tgtEl>
                                          <p:spTgt spid="6"/>
                                        </p:tgtEl>
                                        <p:attrNameLst>
                                          <p:attrName>r</p:attrName>
                                        </p:attrNameLst>
                                      </p:cBhvr>
                                    </p:animRot>
                                    <p:animRot by="-240000">
                                      <p:cBhvr>
                                        <p:cTn id="13" dur="200" fill="hold">
                                          <p:stCondLst>
                                            <p:cond delay="200"/>
                                          </p:stCondLst>
                                        </p:cTn>
                                        <p:tgtEl>
                                          <p:spTgt spid="6"/>
                                        </p:tgtEl>
                                        <p:attrNameLst>
                                          <p:attrName>r</p:attrName>
                                        </p:attrNameLst>
                                      </p:cBhvr>
                                    </p:animRot>
                                    <p:animRot by="240000">
                                      <p:cBhvr>
                                        <p:cTn id="14" dur="200" fill="hold">
                                          <p:stCondLst>
                                            <p:cond delay="400"/>
                                          </p:stCondLst>
                                        </p:cTn>
                                        <p:tgtEl>
                                          <p:spTgt spid="6"/>
                                        </p:tgtEl>
                                        <p:attrNameLst>
                                          <p:attrName>r</p:attrName>
                                        </p:attrNameLst>
                                      </p:cBhvr>
                                    </p:animRot>
                                    <p:animRot by="-240000">
                                      <p:cBhvr>
                                        <p:cTn id="15" dur="200" fill="hold">
                                          <p:stCondLst>
                                            <p:cond delay="600"/>
                                          </p:stCondLst>
                                        </p:cTn>
                                        <p:tgtEl>
                                          <p:spTgt spid="6"/>
                                        </p:tgtEl>
                                        <p:attrNameLst>
                                          <p:attrName>r</p:attrName>
                                        </p:attrNameLst>
                                      </p:cBhvr>
                                    </p:animRot>
                                    <p:animRot by="120000">
                                      <p:cBhvr>
                                        <p:cTn id="16" dur="200" fill="hold">
                                          <p:stCondLst>
                                            <p:cond delay="800"/>
                                          </p:stCondLst>
                                        </p:cTn>
                                        <p:tgtEl>
                                          <p:spTgt spid="6"/>
                                        </p:tgtEl>
                                        <p:attrNameLst>
                                          <p:attrName>r</p:attrName>
                                        </p:attrNameLst>
                                      </p:cBhvr>
                                    </p:animRot>
                                  </p:childTnLst>
                                  <p:subTnLst>
                                    <p:audio>
                                      <p:cMediaNode>
                                        <p:cTn display="0" masterRel="sameClick">
                                          <p:stCondLst>
                                            <p:cond evt="begin" delay="0">
                                              <p:tn val="11"/>
                                            </p:cond>
                                          </p:stCondLst>
                                          <p:endCondLst>
                                            <p:cond evt="onStopAudio" delay="0">
                                              <p:tgtEl>
                                                <p:sldTgt/>
                                              </p:tgtEl>
                                            </p:cond>
                                          </p:endCondLst>
                                        </p:cTn>
                                        <p:tgtEl>
                                          <p:sndTgt r:embed="rId3" name="Tieng-tinh-tinh-www_tiengdong_co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kids picking up trash in a park&#10;&#10;Description automatically generated with medium confidence">
            <a:extLst>
              <a:ext uri="{FF2B5EF4-FFF2-40B4-BE49-F238E27FC236}">
                <a16:creationId xmlns:a16="http://schemas.microsoft.com/office/drawing/2014/main" id="{8FF5BCCB-9465-2E18-37AB-16375DA05880}"/>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 name="Rectangle: Rounded Corners 1">
            <a:extLst>
              <a:ext uri="{FF2B5EF4-FFF2-40B4-BE49-F238E27FC236}">
                <a16:creationId xmlns:a16="http://schemas.microsoft.com/office/drawing/2014/main" id="{DB5DBDC7-0D70-B74D-E8E9-E1426B5E1CBF}"/>
              </a:ext>
            </a:extLst>
          </p:cNvPr>
          <p:cNvSpPr/>
          <p:nvPr/>
        </p:nvSpPr>
        <p:spPr>
          <a:xfrm>
            <a:off x="366948" y="274198"/>
            <a:ext cx="11458104" cy="6309604"/>
          </a:xfrm>
          <a:prstGeom prst="roundRect">
            <a:avLst>
              <a:gd name="adj" fmla="val 11162"/>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Rounded Corners 13">
            <a:extLst>
              <a:ext uri="{FF2B5EF4-FFF2-40B4-BE49-F238E27FC236}">
                <a16:creationId xmlns:a16="http://schemas.microsoft.com/office/drawing/2014/main" id="{0D59B706-C392-F268-FDA7-EFA26542902E}"/>
              </a:ext>
            </a:extLst>
          </p:cNvPr>
          <p:cNvSpPr/>
          <p:nvPr/>
        </p:nvSpPr>
        <p:spPr>
          <a:xfrm>
            <a:off x="1867572" y="1849222"/>
            <a:ext cx="2338921" cy="1361778"/>
          </a:xfrm>
          <a:prstGeom prst="round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F0000"/>
                </a:solidFill>
                <a:effectLst/>
                <a:uLnTx/>
                <a:uFillTx/>
                <a:latin typeface="Aptos" panose="02110004020202020204"/>
                <a:ea typeface="+mn-ea"/>
                <a:cs typeface="+mn-cs"/>
              </a:rPr>
              <a:t>mẹ</a:t>
            </a:r>
            <a:endParaRPr kumimoji="0" lang="en-US" sz="4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A5367697-54EF-9F21-0AB8-0A27C6AD9D96}"/>
              </a:ext>
            </a:extLst>
          </p:cNvPr>
          <p:cNvSpPr/>
          <p:nvPr/>
        </p:nvSpPr>
        <p:spPr>
          <a:xfrm>
            <a:off x="4626537" y="1849221"/>
            <a:ext cx="2338921" cy="1361778"/>
          </a:xfrm>
          <a:prstGeom prst="round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F0000"/>
                </a:solidFill>
                <a:effectLst/>
                <a:uLnTx/>
                <a:uFillTx/>
                <a:latin typeface="Aptos" panose="02110004020202020204"/>
                <a:ea typeface="+mn-ea"/>
                <a:cs typeface="+mn-cs"/>
              </a:rPr>
              <a:t>bầm</a:t>
            </a:r>
            <a:endParaRPr kumimoji="0" lang="en-US" sz="4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6" name="Rectangle: Rounded Corners 5">
            <a:extLst>
              <a:ext uri="{FF2B5EF4-FFF2-40B4-BE49-F238E27FC236}">
                <a16:creationId xmlns:a16="http://schemas.microsoft.com/office/drawing/2014/main" id="{E2D5D3BA-1CC1-8331-6AA0-0E44A81E9F5F}"/>
              </a:ext>
            </a:extLst>
          </p:cNvPr>
          <p:cNvSpPr/>
          <p:nvPr/>
        </p:nvSpPr>
        <p:spPr>
          <a:xfrm>
            <a:off x="7735244" y="1849221"/>
            <a:ext cx="2338921" cy="1361778"/>
          </a:xfrm>
          <a:prstGeom prst="round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5400" b="1">
                <a:solidFill>
                  <a:srgbClr val="FF0000"/>
                </a:solidFill>
                <a:latin typeface="Aptos" panose="02110004020202020204"/>
              </a:rPr>
              <a:t>má</a:t>
            </a:r>
            <a:endParaRPr kumimoji="0" lang="en-US" sz="40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84B2EB7C-4A20-BADE-F672-5B133C326D50}"/>
              </a:ext>
            </a:extLst>
          </p:cNvPr>
          <p:cNvSpPr/>
          <p:nvPr/>
        </p:nvSpPr>
        <p:spPr>
          <a:xfrm>
            <a:off x="868097" y="3662495"/>
            <a:ext cx="2338921" cy="1361778"/>
          </a:xfrm>
          <a:prstGeom prst="round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70C0"/>
                </a:solidFill>
                <a:effectLst/>
                <a:uLnTx/>
                <a:uFillTx/>
                <a:latin typeface="Aptos" panose="02110004020202020204"/>
                <a:ea typeface="+mn-ea"/>
                <a:cs typeface="+mn-cs"/>
              </a:rPr>
              <a:t>u</a:t>
            </a:r>
            <a:endParaRPr kumimoji="0" lang="en-US" sz="4000" b="0" i="0" u="none" strike="noStrike" kern="1200" cap="none" spc="0" normalizeH="0" baseline="0" noProof="0" dirty="0">
              <a:ln>
                <a:noFill/>
              </a:ln>
              <a:solidFill>
                <a:srgbClr val="0070C0"/>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278D4926-A400-A5F4-0134-A353D19564F4}"/>
              </a:ext>
            </a:extLst>
          </p:cNvPr>
          <p:cNvSpPr/>
          <p:nvPr/>
        </p:nvSpPr>
        <p:spPr>
          <a:xfrm>
            <a:off x="3555280" y="3662494"/>
            <a:ext cx="2338921" cy="1361778"/>
          </a:xfrm>
          <a:prstGeom prst="round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5400" b="1">
                <a:solidFill>
                  <a:srgbClr val="0070C0"/>
                </a:solidFill>
                <a:latin typeface="Aptos" panose="02110004020202020204"/>
              </a:rPr>
              <a:t>mạ</a:t>
            </a:r>
            <a:endParaRPr kumimoji="0" lang="en-US" sz="4000" b="0" i="0" u="none" strike="noStrike" kern="1200" cap="none" spc="0" normalizeH="0" baseline="0" noProof="0" dirty="0">
              <a:ln>
                <a:noFill/>
              </a:ln>
              <a:solidFill>
                <a:srgbClr val="0070C0"/>
              </a:solidFill>
              <a:effectLst/>
              <a:uLnTx/>
              <a:uFillTx/>
              <a:latin typeface="Aptos" panose="02110004020202020204"/>
            </a:endParaRPr>
          </a:p>
        </p:txBody>
      </p:sp>
      <p:sp>
        <p:nvSpPr>
          <p:cNvPr id="9" name="Rectangle: Rounded Corners 8">
            <a:extLst>
              <a:ext uri="{FF2B5EF4-FFF2-40B4-BE49-F238E27FC236}">
                <a16:creationId xmlns:a16="http://schemas.microsoft.com/office/drawing/2014/main" id="{11B36A24-C87E-C85F-0030-191C470572FB}"/>
              </a:ext>
            </a:extLst>
          </p:cNvPr>
          <p:cNvSpPr/>
          <p:nvPr/>
        </p:nvSpPr>
        <p:spPr>
          <a:xfrm>
            <a:off x="6346574" y="3662494"/>
            <a:ext cx="2338921" cy="1361778"/>
          </a:xfrm>
          <a:prstGeom prst="round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5400" b="1">
                <a:solidFill>
                  <a:srgbClr val="0070C0"/>
                </a:solidFill>
                <a:latin typeface="Aptos" panose="02110004020202020204"/>
              </a:rPr>
              <a:t>bu</a:t>
            </a:r>
            <a:endParaRPr kumimoji="0" lang="en-US" sz="4000" b="0" i="0" u="none" strike="noStrike" kern="1200" cap="none" spc="0" normalizeH="0" baseline="0" noProof="0" dirty="0">
              <a:ln>
                <a:noFill/>
              </a:ln>
              <a:solidFill>
                <a:srgbClr val="0070C0"/>
              </a:solidFill>
              <a:effectLst/>
              <a:uLnTx/>
              <a:uFillTx/>
              <a:latin typeface="Aptos" panose="02110004020202020204"/>
            </a:endParaRPr>
          </a:p>
        </p:txBody>
      </p:sp>
      <p:sp>
        <p:nvSpPr>
          <p:cNvPr id="10" name="Rectangle: Rounded Corners 9">
            <a:extLst>
              <a:ext uri="{FF2B5EF4-FFF2-40B4-BE49-F238E27FC236}">
                <a16:creationId xmlns:a16="http://schemas.microsoft.com/office/drawing/2014/main" id="{9112F0A3-06DA-1531-ECCA-8E21BEB28FD3}"/>
              </a:ext>
            </a:extLst>
          </p:cNvPr>
          <p:cNvSpPr/>
          <p:nvPr/>
        </p:nvSpPr>
        <p:spPr>
          <a:xfrm>
            <a:off x="9226097" y="3662494"/>
            <a:ext cx="2338921" cy="1361778"/>
          </a:xfrm>
          <a:prstGeom prst="round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n-US" sz="5400" b="1">
                <a:solidFill>
                  <a:srgbClr val="0070C0"/>
                </a:solidFill>
                <a:latin typeface="Aptos" panose="02110004020202020204"/>
              </a:rPr>
              <a:t>mế</a:t>
            </a:r>
            <a:endParaRPr kumimoji="0" lang="en-US" sz="4000" b="0" i="0" u="none" strike="noStrike" kern="1200" cap="none" spc="0" normalizeH="0" baseline="0" noProof="0" dirty="0">
              <a:ln>
                <a:noFill/>
              </a:ln>
              <a:solidFill>
                <a:srgbClr val="0070C0"/>
              </a:solidFill>
              <a:effectLst/>
              <a:uLnTx/>
              <a:uFillTx/>
              <a:latin typeface="Aptos" panose="02110004020202020204"/>
            </a:endParaRPr>
          </a:p>
        </p:txBody>
      </p:sp>
      <p:sp>
        <p:nvSpPr>
          <p:cNvPr id="11" name="Rectangle: Rounded Corners 10">
            <a:extLst>
              <a:ext uri="{FF2B5EF4-FFF2-40B4-BE49-F238E27FC236}">
                <a16:creationId xmlns:a16="http://schemas.microsoft.com/office/drawing/2014/main" id="{104C860B-7DAE-76AE-2C28-38956A579AEA}"/>
              </a:ext>
            </a:extLst>
          </p:cNvPr>
          <p:cNvSpPr/>
          <p:nvPr/>
        </p:nvSpPr>
        <p:spPr>
          <a:xfrm>
            <a:off x="1590896" y="512383"/>
            <a:ext cx="9010207" cy="885343"/>
          </a:xfrm>
          <a:prstGeom prst="roundRect">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20000"/>
              </a:lnSpc>
            </a:pPr>
            <a:r>
              <a:rPr lang="vi-VN" sz="3200" b="1">
                <a:solidFill>
                  <a:srgbClr val="7030A0"/>
                </a:solidFill>
                <a:latin typeface="Aptos" panose="02110004020202020204"/>
              </a:rPr>
              <a:t>Tìm thêm 2 – 3 từ đồng nghĩa với từ đã tìm được.</a:t>
            </a:r>
            <a:endParaRPr kumimoji="0" lang="en-US" sz="2000" b="0" i="0" u="none" strike="noStrike" kern="1200" cap="none" spc="0" normalizeH="0" baseline="0" noProof="0" dirty="0">
              <a:ln>
                <a:noFill/>
              </a:ln>
              <a:solidFill>
                <a:srgbClr val="7030A0"/>
              </a:solidFill>
              <a:effectLst/>
              <a:uLnTx/>
              <a:uFillTx/>
              <a:latin typeface="Aptos" panose="02110004020202020204"/>
            </a:endParaRPr>
          </a:p>
        </p:txBody>
      </p:sp>
    </p:spTree>
    <p:extLst>
      <p:ext uri="{BB962C8B-B14F-4D97-AF65-F5344CB8AC3E}">
        <p14:creationId xmlns:p14="http://schemas.microsoft.com/office/powerpoint/2010/main" val="384092946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CFE"/>
        </a:solidFill>
        <a:effectLst/>
      </p:bgPr>
    </p:bg>
    <p:spTree>
      <p:nvGrpSpPr>
        <p:cNvPr id="1" name=""/>
        <p:cNvGrpSpPr/>
        <p:nvPr/>
      </p:nvGrpSpPr>
      <p:grpSpPr>
        <a:xfrm>
          <a:off x="0" y="0"/>
          <a:ext cx="0" cy="0"/>
          <a:chOff x="0" y="0"/>
          <a:chExt cx="0" cy="0"/>
        </a:xfrm>
      </p:grpSpPr>
      <p:sp>
        <p:nvSpPr>
          <p:cNvPr id="2" name="Freeform 2"/>
          <p:cNvSpPr/>
          <p:nvPr/>
        </p:nvSpPr>
        <p:spPr>
          <a:xfrm>
            <a:off x="6070601" y="-64645"/>
            <a:ext cx="9276739" cy="6922645"/>
          </a:xfrm>
          <a:custGeom>
            <a:avLst/>
            <a:gdLst/>
            <a:ahLst/>
            <a:cxnLst/>
            <a:rect l="l" t="t" r="r" b="b"/>
            <a:pathLst>
              <a:path w="13915109" h="10383967">
                <a:moveTo>
                  <a:pt x="0" y="0"/>
                </a:moveTo>
                <a:lnTo>
                  <a:pt x="13915109" y="0"/>
                </a:lnTo>
                <a:lnTo>
                  <a:pt x="13915109" y="10383967"/>
                </a:lnTo>
                <a:lnTo>
                  <a:pt x="0" y="10383967"/>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H="1">
            <a:off x="-3155339" y="-64645"/>
            <a:ext cx="9276739" cy="6922645"/>
          </a:xfrm>
          <a:custGeom>
            <a:avLst/>
            <a:gdLst/>
            <a:ahLst/>
            <a:cxnLst/>
            <a:rect l="l" t="t" r="r" b="b"/>
            <a:pathLst>
              <a:path w="13915109" h="10383967">
                <a:moveTo>
                  <a:pt x="13915109" y="0"/>
                </a:moveTo>
                <a:lnTo>
                  <a:pt x="0" y="0"/>
                </a:lnTo>
                <a:lnTo>
                  <a:pt x="0" y="10383967"/>
                </a:lnTo>
                <a:lnTo>
                  <a:pt x="13915109" y="10383967"/>
                </a:lnTo>
                <a:lnTo>
                  <a:pt x="1391510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635641" y="262464"/>
            <a:ext cx="4920718" cy="2818229"/>
          </a:xfrm>
          <a:custGeom>
            <a:avLst/>
            <a:gdLst/>
            <a:ahLst/>
            <a:cxnLst/>
            <a:rect l="l" t="t" r="r" b="b"/>
            <a:pathLst>
              <a:path w="7381077" h="4227344">
                <a:moveTo>
                  <a:pt x="0" y="0"/>
                </a:moveTo>
                <a:lnTo>
                  <a:pt x="7381078" y="0"/>
                </a:lnTo>
                <a:lnTo>
                  <a:pt x="7381078" y="4227344"/>
                </a:lnTo>
                <a:lnTo>
                  <a:pt x="0" y="4227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4998873" y="4739501"/>
            <a:ext cx="3147253" cy="1636571"/>
          </a:xfrm>
          <a:custGeom>
            <a:avLst/>
            <a:gdLst/>
            <a:ahLst/>
            <a:cxnLst/>
            <a:rect l="l" t="t" r="r" b="b"/>
            <a:pathLst>
              <a:path w="4720879" h="2454857">
                <a:moveTo>
                  <a:pt x="0" y="0"/>
                </a:moveTo>
                <a:lnTo>
                  <a:pt x="4720879" y="0"/>
                </a:lnTo>
                <a:lnTo>
                  <a:pt x="4720879" y="2454857"/>
                </a:lnTo>
                <a:lnTo>
                  <a:pt x="0" y="24548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9751527" y="4739501"/>
            <a:ext cx="2165220" cy="1526480"/>
          </a:xfrm>
          <a:custGeom>
            <a:avLst/>
            <a:gdLst/>
            <a:ahLst/>
            <a:cxnLst/>
            <a:rect l="l" t="t" r="r" b="b"/>
            <a:pathLst>
              <a:path w="3247830" h="2289720">
                <a:moveTo>
                  <a:pt x="0" y="0"/>
                </a:moveTo>
                <a:lnTo>
                  <a:pt x="3247829" y="0"/>
                </a:lnTo>
                <a:lnTo>
                  <a:pt x="3247829" y="2289720"/>
                </a:lnTo>
                <a:lnTo>
                  <a:pt x="0" y="22897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376092" y="4681570"/>
            <a:ext cx="2163077" cy="1670977"/>
          </a:xfrm>
          <a:custGeom>
            <a:avLst/>
            <a:gdLst/>
            <a:ahLst/>
            <a:cxnLst/>
            <a:rect l="l" t="t" r="r" b="b"/>
            <a:pathLst>
              <a:path w="3244615" h="2506465">
                <a:moveTo>
                  <a:pt x="0" y="0"/>
                </a:moveTo>
                <a:lnTo>
                  <a:pt x="3244615" y="0"/>
                </a:lnTo>
                <a:lnTo>
                  <a:pt x="3244615" y="2506465"/>
                </a:lnTo>
                <a:lnTo>
                  <a:pt x="0" y="25064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2453540" y="3721729"/>
            <a:ext cx="1430506" cy="2630816"/>
          </a:xfrm>
          <a:custGeom>
            <a:avLst/>
            <a:gdLst/>
            <a:ahLst/>
            <a:cxnLst/>
            <a:rect l="l" t="t" r="r" b="b"/>
            <a:pathLst>
              <a:path w="2145759" h="3946224">
                <a:moveTo>
                  <a:pt x="0" y="0"/>
                </a:moveTo>
                <a:lnTo>
                  <a:pt x="2145760" y="0"/>
                </a:lnTo>
                <a:lnTo>
                  <a:pt x="2145760" y="3946225"/>
                </a:lnTo>
                <a:lnTo>
                  <a:pt x="0" y="39462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8242388" y="4826875"/>
            <a:ext cx="1350389" cy="1345325"/>
          </a:xfrm>
          <a:custGeom>
            <a:avLst/>
            <a:gdLst/>
            <a:ahLst/>
            <a:cxnLst/>
            <a:rect l="l" t="t" r="r" b="b"/>
            <a:pathLst>
              <a:path w="2025584" h="2017988">
                <a:moveTo>
                  <a:pt x="0" y="0"/>
                </a:moveTo>
                <a:lnTo>
                  <a:pt x="2025584" y="0"/>
                </a:lnTo>
                <a:lnTo>
                  <a:pt x="2025584" y="2017988"/>
                </a:lnTo>
                <a:lnTo>
                  <a:pt x="0" y="20179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a:off x="3884046" y="4806099"/>
            <a:ext cx="952998" cy="1546447"/>
          </a:xfrm>
          <a:custGeom>
            <a:avLst/>
            <a:gdLst/>
            <a:ahLst/>
            <a:cxnLst/>
            <a:rect l="l" t="t" r="r" b="b"/>
            <a:pathLst>
              <a:path w="1429497" h="2319670">
                <a:moveTo>
                  <a:pt x="0" y="0"/>
                </a:moveTo>
                <a:lnTo>
                  <a:pt x="1429497" y="0"/>
                </a:lnTo>
                <a:lnTo>
                  <a:pt x="1429497" y="2319671"/>
                </a:lnTo>
                <a:lnTo>
                  <a:pt x="0" y="231967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p:cNvSpPr/>
          <p:nvPr/>
        </p:nvSpPr>
        <p:spPr>
          <a:xfrm rot="2099990">
            <a:off x="7974789" y="763455"/>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p:cNvSpPr/>
          <p:nvPr/>
        </p:nvSpPr>
        <p:spPr>
          <a:xfrm rot="-1503479">
            <a:off x="8662418" y="2461273"/>
            <a:ext cx="342673" cy="228033"/>
          </a:xfrm>
          <a:custGeom>
            <a:avLst/>
            <a:gdLst/>
            <a:ahLst/>
            <a:cxnLst/>
            <a:rect l="l" t="t" r="r" b="b"/>
            <a:pathLst>
              <a:path w="514010" h="342050">
                <a:moveTo>
                  <a:pt x="0" y="0"/>
                </a:moveTo>
                <a:lnTo>
                  <a:pt x="514011" y="0"/>
                </a:lnTo>
                <a:lnTo>
                  <a:pt x="514011"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rot="-1965373">
            <a:off x="2222031" y="2096830"/>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p:nvPr/>
        </p:nvSpPr>
        <p:spPr>
          <a:xfrm rot="2842188">
            <a:off x="2997456" y="1557561"/>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17"/>
          <p:cNvSpPr/>
          <p:nvPr/>
        </p:nvSpPr>
        <p:spPr>
          <a:xfrm rot="683588">
            <a:off x="8664699" y="1572250"/>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8"/>
          <p:cNvSpPr/>
          <p:nvPr/>
        </p:nvSpPr>
        <p:spPr>
          <a:xfrm rot="871761">
            <a:off x="9221514" y="2903425"/>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9"/>
          <p:cNvSpPr/>
          <p:nvPr/>
        </p:nvSpPr>
        <p:spPr>
          <a:xfrm rot="2099990">
            <a:off x="2882464" y="2775004"/>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0"/>
          <p:cNvSpPr/>
          <p:nvPr/>
        </p:nvSpPr>
        <p:spPr>
          <a:xfrm rot="-1503479">
            <a:off x="3593910" y="779274"/>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rot="2099990">
            <a:off x="9627189" y="2150214"/>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2"/>
          <p:cNvSpPr/>
          <p:nvPr/>
        </p:nvSpPr>
        <p:spPr>
          <a:xfrm rot="-1503479">
            <a:off x="9425014" y="747636"/>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3"/>
          <p:cNvSpPr/>
          <p:nvPr/>
        </p:nvSpPr>
        <p:spPr>
          <a:xfrm rot="1855390">
            <a:off x="2162084" y="795093"/>
            <a:ext cx="342673" cy="228033"/>
          </a:xfrm>
          <a:custGeom>
            <a:avLst/>
            <a:gdLst/>
            <a:ahLst/>
            <a:cxnLst/>
            <a:rect l="l" t="t" r="r" b="b"/>
            <a:pathLst>
              <a:path w="514010" h="342050">
                <a:moveTo>
                  <a:pt x="0" y="0"/>
                </a:moveTo>
                <a:lnTo>
                  <a:pt x="514011" y="0"/>
                </a:lnTo>
                <a:lnTo>
                  <a:pt x="514011" y="342050"/>
                </a:lnTo>
                <a:lnTo>
                  <a:pt x="0" y="34205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4"/>
          <p:cNvSpPr/>
          <p:nvPr/>
        </p:nvSpPr>
        <p:spPr>
          <a:xfrm rot="-1503479">
            <a:off x="1753009" y="2727572"/>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Box 3">
            <a:extLst>
              <a:ext uri="{FF2B5EF4-FFF2-40B4-BE49-F238E27FC236}">
                <a16:creationId xmlns:a16="http://schemas.microsoft.com/office/drawing/2014/main" id="{969DEAA7-EC31-7D10-1BCC-A9D2E0D76815}"/>
              </a:ext>
            </a:extLst>
          </p:cNvPr>
          <p:cNvSpPr txBox="1"/>
          <p:nvPr/>
        </p:nvSpPr>
        <p:spPr>
          <a:xfrm>
            <a:off x="587703" y="1487885"/>
            <a:ext cx="11067393"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Luyện</a:t>
            </a:r>
            <a:r>
              <a:rPr kumimoji="0" lang="en-US" sz="8800" b="0" i="0" u="none" strike="noStrike" kern="1200" cap="none" spc="0" normalizeH="0" noProof="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tập sử dụng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noProof="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từ</a:t>
            </a:r>
            <a:r>
              <a:rPr kumimoji="0" lang="en-US" sz="8800" b="0" i="0" u="none" strike="noStrike" kern="1200" cap="none" spc="0" normalizeH="0" baseline="0" noProof="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đồng nghĩa</a:t>
            </a:r>
            <a:endParaRPr kumimoji="0" lang="en-US" sz="88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endParaRPr>
          </a:p>
        </p:txBody>
      </p:sp>
    </p:spTree>
    <p:extLst>
      <p:ext uri="{BB962C8B-B14F-4D97-AF65-F5344CB8AC3E}">
        <p14:creationId xmlns:p14="http://schemas.microsoft.com/office/powerpoint/2010/main" val="1942215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00" fill="hold"/>
                                        <p:tgtEl>
                                          <p:spTgt spid="25"/>
                                        </p:tgtEl>
                                        <p:attrNameLst>
                                          <p:attrName>ppt_w</p:attrName>
                                        </p:attrNameLst>
                                      </p:cBhvr>
                                      <p:tavLst>
                                        <p:tav tm="0">
                                          <p:val>
                                            <p:fltVal val="0"/>
                                          </p:val>
                                        </p:tav>
                                        <p:tav tm="100000">
                                          <p:val>
                                            <p:strVal val="#ppt_w"/>
                                          </p:val>
                                        </p:tav>
                                      </p:tavLst>
                                    </p:anim>
                                    <p:anim calcmode="lin" valueType="num">
                                      <p:cBhvr>
                                        <p:cTn id="8" dur="700" fill="hold"/>
                                        <p:tgtEl>
                                          <p:spTgt spid="25"/>
                                        </p:tgtEl>
                                        <p:attrNameLst>
                                          <p:attrName>ppt_h</p:attrName>
                                        </p:attrNameLst>
                                      </p:cBhvr>
                                      <p:tavLst>
                                        <p:tav tm="0">
                                          <p:val>
                                            <p:fltVal val="0"/>
                                          </p:val>
                                        </p:tav>
                                        <p:tav tm="100000">
                                          <p:val>
                                            <p:strVal val="#ppt_h"/>
                                          </p:val>
                                        </p:tav>
                                      </p:tavLst>
                                    </p:anim>
                                    <p:animEffect transition="in" filter="fade">
                                      <p:cBhvr>
                                        <p:cTn id="9" dur="700"/>
                                        <p:tgtEl>
                                          <p:spTgt spid="25"/>
                                        </p:tgtEl>
                                      </p:cBhvr>
                                    </p:animEffect>
                                  </p:childTnLst>
                                </p:cTn>
                              </p:par>
                            </p:childTnLst>
                          </p:cTn>
                        </p:par>
                        <p:par>
                          <p:cTn id="10" fill="hold">
                            <p:stCondLst>
                              <p:cond delay="700"/>
                            </p:stCondLst>
                            <p:childTnLst>
                              <p:par>
                                <p:cTn id="11" presetID="32" presetClass="emph" presetSubtype="0" fill="hold" grpId="1" nodeType="afterEffect">
                                  <p:stCondLst>
                                    <p:cond delay="0"/>
                                  </p:stCondLst>
                                  <p:childTnLst>
                                    <p:animRot by="120000">
                                      <p:cBhvr>
                                        <p:cTn id="12" dur="100" fill="hold">
                                          <p:stCondLst>
                                            <p:cond delay="0"/>
                                          </p:stCondLst>
                                        </p:cTn>
                                        <p:tgtEl>
                                          <p:spTgt spid="25"/>
                                        </p:tgtEl>
                                        <p:attrNameLst>
                                          <p:attrName>r</p:attrName>
                                        </p:attrNameLst>
                                      </p:cBhvr>
                                    </p:animRot>
                                    <p:animRot by="-240000">
                                      <p:cBhvr>
                                        <p:cTn id="13" dur="200" fill="hold">
                                          <p:stCondLst>
                                            <p:cond delay="200"/>
                                          </p:stCondLst>
                                        </p:cTn>
                                        <p:tgtEl>
                                          <p:spTgt spid="25"/>
                                        </p:tgtEl>
                                        <p:attrNameLst>
                                          <p:attrName>r</p:attrName>
                                        </p:attrNameLst>
                                      </p:cBhvr>
                                    </p:animRot>
                                    <p:animRot by="240000">
                                      <p:cBhvr>
                                        <p:cTn id="14" dur="200" fill="hold">
                                          <p:stCondLst>
                                            <p:cond delay="400"/>
                                          </p:stCondLst>
                                        </p:cTn>
                                        <p:tgtEl>
                                          <p:spTgt spid="25"/>
                                        </p:tgtEl>
                                        <p:attrNameLst>
                                          <p:attrName>r</p:attrName>
                                        </p:attrNameLst>
                                      </p:cBhvr>
                                    </p:animRot>
                                    <p:animRot by="-240000">
                                      <p:cBhvr>
                                        <p:cTn id="15" dur="200" fill="hold">
                                          <p:stCondLst>
                                            <p:cond delay="600"/>
                                          </p:stCondLst>
                                        </p:cTn>
                                        <p:tgtEl>
                                          <p:spTgt spid="25"/>
                                        </p:tgtEl>
                                        <p:attrNameLst>
                                          <p:attrName>r</p:attrName>
                                        </p:attrNameLst>
                                      </p:cBhvr>
                                    </p:animRot>
                                    <p:animRot by="120000">
                                      <p:cBhvr>
                                        <p:cTn id="16" dur="200" fill="hold">
                                          <p:stCondLst>
                                            <p:cond delay="800"/>
                                          </p:stCondLst>
                                        </p:cTn>
                                        <p:tgtEl>
                                          <p:spTgt spid="25"/>
                                        </p:tgtEl>
                                        <p:attrNameLst>
                                          <p:attrName>r</p:attrName>
                                        </p:attrNameLst>
                                      </p:cBhvr>
                                    </p:animRot>
                                  </p:childTnLst>
                                  <p:subTnLst>
                                    <p:audio>
                                      <p:cMediaNode>
                                        <p:cTn display="0" masterRel="sameClick">
                                          <p:stCondLst>
                                            <p:cond evt="begin" delay="0">
                                              <p:tn val="11"/>
                                            </p:cond>
                                          </p:stCondLst>
                                          <p:endCondLst>
                                            <p:cond evt="onStopAudio" delay="0">
                                              <p:tgtEl>
                                                <p:sldTgt/>
                                              </p:tgtEl>
                                            </p:cond>
                                          </p:endCondLst>
                                        </p:cTn>
                                        <p:tgtEl>
                                          <p:sndTgt r:embed="rId2" name="Tieng-tinh-tinh-www_tiengdong_co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Rounded Corners 2">
            <a:extLst>
              <a:ext uri="{FF2B5EF4-FFF2-40B4-BE49-F238E27FC236}">
                <a16:creationId xmlns:a16="http://schemas.microsoft.com/office/drawing/2014/main" id="{104C860B-7DAE-76AE-2C28-38956A579AEA}"/>
              </a:ext>
            </a:extLst>
          </p:cNvPr>
          <p:cNvSpPr/>
          <p:nvPr/>
        </p:nvSpPr>
        <p:spPr>
          <a:xfrm>
            <a:off x="381000" y="496618"/>
            <a:ext cx="11114690" cy="885343"/>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vi-VN" sz="2800" b="1" i="0" u="none" strike="noStrike" kern="1200" cap="none" spc="0" normalizeH="0" baseline="0" noProof="0">
                <a:ln>
                  <a:noFill/>
                </a:ln>
                <a:solidFill>
                  <a:srgbClr val="7030A0"/>
                </a:solidFill>
                <a:effectLst/>
                <a:uLnTx/>
                <a:uFillTx/>
                <a:latin typeface="Arial" panose="020B0604020202020204" pitchFamily="34" charset="0"/>
                <a:cs typeface="Arial" panose="020B0604020202020204" pitchFamily="34" charset="0"/>
              </a:rPr>
              <a:t>2.</a:t>
            </a:r>
            <a:r>
              <a:rPr kumimoji="0" lang="en-US" sz="2800" b="1" i="0" u="none" strike="noStrike" kern="1200" cap="none" spc="0" normalizeH="0" baseline="0" noProof="0">
                <a:ln>
                  <a:noFill/>
                </a:ln>
                <a:solidFill>
                  <a:srgbClr val="7030A0"/>
                </a:solidFill>
                <a:effectLst/>
                <a:uLnTx/>
                <a:uFillTx/>
                <a:latin typeface="Arial" panose="020B0604020202020204" pitchFamily="34" charset="0"/>
                <a:cs typeface="Arial" panose="020B0604020202020204" pitchFamily="34" charset="0"/>
              </a:rPr>
              <a:t> </a:t>
            </a:r>
            <a:r>
              <a:rPr kumimoji="0" lang="vi-VN" sz="2800" b="1" i="0" u="none" strike="noStrike" kern="1200" cap="none" spc="0" normalizeH="0" baseline="0" noProof="0">
                <a:ln>
                  <a:noFill/>
                </a:ln>
                <a:solidFill>
                  <a:srgbClr val="7030A0"/>
                </a:solidFill>
                <a:effectLst/>
                <a:uLnTx/>
                <a:uFillTx/>
                <a:latin typeface="Arial" panose="020B0604020202020204" pitchFamily="34" charset="0"/>
                <a:cs typeface="Arial" panose="020B0604020202020204" pitchFamily="34" charset="0"/>
              </a:rPr>
              <a:t>Trong mỗi đoạn văn của các bạn học sinh viết dưới đây có từ dùng lặp lại. Đọc từng đoạn văn và thực hiện yêu cầu:</a:t>
            </a:r>
          </a:p>
        </p:txBody>
      </p:sp>
      <p:sp>
        <p:nvSpPr>
          <p:cNvPr id="5" name="Rectangle: Rounded Corners 4">
            <a:extLst>
              <a:ext uri="{FF2B5EF4-FFF2-40B4-BE49-F238E27FC236}">
                <a16:creationId xmlns:a16="http://schemas.microsoft.com/office/drawing/2014/main" id="{71D9D300-F8A9-5C6D-49B5-0B1DF6E81060}"/>
              </a:ext>
            </a:extLst>
          </p:cNvPr>
          <p:cNvSpPr/>
          <p:nvPr/>
        </p:nvSpPr>
        <p:spPr>
          <a:xfrm>
            <a:off x="524603" y="1654877"/>
            <a:ext cx="11114690" cy="4588268"/>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spcBef>
                <a:spcPts val="0"/>
              </a:spcBef>
              <a:spcAft>
                <a:spcPts val="0"/>
              </a:spcAft>
              <a:buClrTx/>
              <a:buSzTx/>
              <a:buFontTx/>
              <a:buNone/>
              <a:tabLst/>
              <a:defRPr/>
            </a:pPr>
            <a:r>
              <a:rPr kumimoji="0" lang="en-US" sz="3200"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a.</a:t>
            </a:r>
            <a:r>
              <a:rPr kumimoji="0" lang="en-US"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 </a:t>
            </a:r>
            <a:r>
              <a:rPr kumimoji="0" lang="vi-VN"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Chúng tôi theo chân những người dẫn đường. Trên đầu là bầu trời</a:t>
            </a:r>
            <a:r>
              <a:rPr kumimoji="0" lang="en-US"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 </a:t>
            </a:r>
            <a:r>
              <a:rPr kumimoji="0" lang="vi-VN"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xanh bát ngát, không một gợn mây. Bên trái là những cánh đồng lúa bát ngát trải dài về phía biển.</a:t>
            </a:r>
          </a:p>
          <a:p>
            <a:pPr marL="0" marR="0" lvl="0" indent="0" algn="just" defTabSz="914400" rtl="0" eaLnBrk="1" fontAlgn="auto" latinLnBrk="0" hangingPunct="1">
              <a:spcBef>
                <a:spcPts val="0"/>
              </a:spcBef>
              <a:spcAft>
                <a:spcPts val="0"/>
              </a:spcAft>
              <a:buClrTx/>
              <a:buSzTx/>
              <a:buFontTx/>
              <a:buNone/>
              <a:tabLst/>
              <a:defRPr/>
            </a:pPr>
            <a:r>
              <a:rPr kumimoji="0" lang="vi-VN" sz="3200"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b. </a:t>
            </a:r>
            <a:r>
              <a:rPr kumimoji="0" lang="vi-VN"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Người Việt Nam ở đâu cũng vậy, luôn có ý thức sẻ chia, giúp đỡ lẫn nhau. Mỗi khi có ai gặp khó khăn, mọi người đều sẵn sàng giúp đỡ.</a:t>
            </a:r>
          </a:p>
          <a:p>
            <a:pPr marL="0" marR="0" lvl="0" indent="0" algn="just" defTabSz="914400" rtl="0" eaLnBrk="1" fontAlgn="auto" latinLnBrk="0" hangingPunct="1">
              <a:spcBef>
                <a:spcPts val="0"/>
              </a:spcBef>
              <a:spcAft>
                <a:spcPts val="0"/>
              </a:spcAft>
              <a:buClrTx/>
              <a:buSzTx/>
              <a:buFontTx/>
              <a:buNone/>
              <a:tabLst/>
              <a:defRPr/>
            </a:pPr>
            <a:r>
              <a:rPr kumimoji="0" lang="vi-VN" sz="3200"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rPr>
              <a:t>c. </a:t>
            </a:r>
            <a:r>
              <a:rPr kumimoji="0" lang="vi-VN"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Cần Thơ “gạo trắng nước trong” là quê hương của tôi. Dù có đi đâu, tôi cũng luôn nhớ về quê hương yêu dấu của mình.</a:t>
            </a:r>
          </a:p>
        </p:txBody>
      </p:sp>
    </p:spTree>
    <p:extLst>
      <p:ext uri="{BB962C8B-B14F-4D97-AF65-F5344CB8AC3E}">
        <p14:creationId xmlns:p14="http://schemas.microsoft.com/office/powerpoint/2010/main" val="11009442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Rectangle: Rounded Corners 1">
            <a:extLst>
              <a:ext uri="{FF2B5EF4-FFF2-40B4-BE49-F238E27FC236}">
                <a16:creationId xmlns:a16="http://schemas.microsoft.com/office/drawing/2014/main" id="{8E9D3303-C0B3-AB53-408B-2D8DA16C99F4}"/>
              </a:ext>
            </a:extLst>
          </p:cNvPr>
          <p:cNvSpPr/>
          <p:nvPr/>
        </p:nvSpPr>
        <p:spPr>
          <a:xfrm>
            <a:off x="1344264" y="409401"/>
            <a:ext cx="9344611" cy="2633344"/>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spcBef>
                <a:spcPts val="0"/>
              </a:spcBef>
              <a:spcAft>
                <a:spcPts val="0"/>
              </a:spcAft>
              <a:buClrTx/>
              <a:buSzTx/>
              <a:buFontTx/>
              <a:buNone/>
              <a:tabLst/>
              <a:defRPr/>
            </a:pPr>
            <a:r>
              <a:rPr kumimoji="0" lang="en-US"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	Chỉ ra từ dùng lặp lại trong từng đoạn văn.</a:t>
            </a:r>
          </a:p>
          <a:p>
            <a:pPr marL="0" marR="0" lvl="0" indent="0" algn="just" defTabSz="914400" rtl="0" eaLnBrk="1" fontAlgn="auto" latinLnBrk="0" hangingPunct="1">
              <a:spcBef>
                <a:spcPts val="0"/>
              </a:spcBef>
              <a:spcAft>
                <a:spcPts val="0"/>
              </a:spcAft>
              <a:buClrTx/>
              <a:buSzTx/>
              <a:buFontTx/>
              <a:buNone/>
              <a:tabLst/>
              <a:defRPr/>
            </a:pPr>
            <a:r>
              <a:rPr kumimoji="0" lang="en-US"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	Giúp các bạn thay một trong hai từ đó bằng một từ đồng nghĩa. </a:t>
            </a:r>
          </a:p>
          <a:p>
            <a:pPr marL="0" marR="0" lvl="0" indent="0" algn="just" defTabSz="914400" rtl="0" eaLnBrk="1" fontAlgn="auto" latinLnBrk="0" hangingPunct="1">
              <a:spcBef>
                <a:spcPts val="0"/>
              </a:spcBef>
              <a:spcAft>
                <a:spcPts val="0"/>
              </a:spcAft>
              <a:buClrTx/>
              <a:buSzTx/>
              <a:buFontTx/>
              <a:buNone/>
              <a:tabLst/>
              <a:defRPr/>
            </a:pPr>
            <a:r>
              <a:rPr kumimoji="0" lang="en-US"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	Nhận xét về cách diễn đạt trong các đoạn văn sau khi thay thế từ ngữ.</a:t>
            </a:r>
            <a:endParaRPr kumimoji="0" lang="vi-VN" sz="3200" i="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endParaRPr>
          </a:p>
        </p:txBody>
      </p:sp>
      <p:pic>
        <p:nvPicPr>
          <p:cNvPr id="3" name="Picture 2" descr="A picture containing cartoon, drawing, illustration, sketch&#10;&#10;Description automatically generated">
            <a:extLst>
              <a:ext uri="{FF2B5EF4-FFF2-40B4-BE49-F238E27FC236}">
                <a16:creationId xmlns:a16="http://schemas.microsoft.com/office/drawing/2014/main" id="{601A83AD-4F51-0F01-43FE-079851E545E3}"/>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9984" b="93331" l="9994" r="89942">
                        <a14:foregroundMark x1="30660" y1="27971" x2="46734" y2="48504"/>
                        <a14:foregroundMark x1="46734" y1="48504" x2="51197" y2="60388"/>
                        <a14:foregroundMark x1="51197" y1="60388" x2="46475" y2="66815"/>
                        <a14:foregroundMark x1="46475" y1="66815" x2="50809" y2="72191"/>
                        <a14:foregroundMark x1="50809" y1="72191" x2="55821" y2="90097"/>
                        <a14:foregroundMark x1="55821" y1="90097" x2="48803" y2="91754"/>
                        <a14:foregroundMark x1="48803" y1="91754" x2="48900" y2="90986"/>
                        <a14:foregroundMark x1="28622" y1="34640" x2="35479" y2="28375"/>
                        <a14:foregroundMark x1="35479" y1="28375" x2="35479" y2="28375"/>
                        <a14:foregroundMark x1="52361" y1="63864" x2="52361" y2="70089"/>
                        <a14:foregroundMark x1="47186" y1="93775" x2="55530" y2="93331"/>
                        <a14:foregroundMark x1="55530" y1="93331" x2="55627" y2="93331"/>
                      </a14:backgroundRemoval>
                    </a14:imgEffect>
                  </a14:imgLayer>
                </a14:imgProps>
              </a:ext>
              <a:ext uri="{28A0092B-C50C-407E-A947-70E740481C1C}">
                <a14:useLocalDpi xmlns:a14="http://schemas.microsoft.com/office/drawing/2010/main" val="0"/>
              </a:ext>
            </a:extLst>
          </a:blip>
          <a:stretch>
            <a:fillRect/>
          </a:stretch>
        </p:blipFill>
        <p:spPr>
          <a:xfrm>
            <a:off x="6338139" y="2879903"/>
            <a:ext cx="4286250" cy="3429000"/>
          </a:xfrm>
          <a:prstGeom prst="rect">
            <a:avLst/>
          </a:prstGeom>
        </p:spPr>
      </p:pic>
      <p:sp>
        <p:nvSpPr>
          <p:cNvPr id="8" name="Hộp Văn bản 14">
            <a:extLst>
              <a:ext uri="{FF2B5EF4-FFF2-40B4-BE49-F238E27FC236}">
                <a16:creationId xmlns:a16="http://schemas.microsoft.com/office/drawing/2014/main" id="{D0F2EF9B-9E82-3E15-E2EA-3A7CCC212404}"/>
              </a:ext>
            </a:extLst>
          </p:cNvPr>
          <p:cNvSpPr txBox="1"/>
          <p:nvPr/>
        </p:nvSpPr>
        <p:spPr>
          <a:xfrm>
            <a:off x="-523003" y="3719905"/>
            <a:ext cx="8801181" cy="1323439"/>
          </a:xfrm>
          <a:prstGeom prst="rect">
            <a:avLst/>
          </a:prstGeom>
          <a:noFill/>
        </p:spPr>
        <p:txBody>
          <a:bodyPr wrap="square">
            <a:spAutoFit/>
          </a:bodyPr>
          <a:lstStyle/>
          <a:p>
            <a:pPr algn="ctr"/>
            <a:r>
              <a:rPr lang="en-US" sz="8000" b="1">
                <a:ln w="28575">
                  <a:solidFill>
                    <a:srgbClr val="0070C0"/>
                  </a:solidFill>
                </a:ln>
                <a:solidFill>
                  <a:srgbClr val="FF0000"/>
                </a:solidFill>
                <a:latin typeface="SVN-ARCO Typography" panose="020B0603050302020204" pitchFamily="34" charset="2"/>
              </a:rPr>
              <a:t>Làm vào VBT</a:t>
            </a:r>
            <a:endParaRPr lang="vi-VN" sz="8000" b="1" dirty="0">
              <a:ln w="28575">
                <a:solidFill>
                  <a:srgbClr val="0070C0"/>
                </a:solidFill>
              </a:ln>
              <a:solidFill>
                <a:srgbClr val="FF0000"/>
              </a:solidFill>
              <a:latin typeface="SVN-ARCO Typography" panose="020B0603050302020204" pitchFamily="34" charset="2"/>
            </a:endParaRPr>
          </a:p>
        </p:txBody>
      </p:sp>
    </p:spTree>
    <p:extLst>
      <p:ext uri="{BB962C8B-B14F-4D97-AF65-F5344CB8AC3E}">
        <p14:creationId xmlns:p14="http://schemas.microsoft.com/office/powerpoint/2010/main" val="23273565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286BD2-C9D6-41A3-0B27-8B4635861507}"/>
              </a:ext>
            </a:extLst>
          </p:cNvPr>
          <p:cNvPicPr>
            <a:picLocks noChangeAspect="1"/>
          </p:cNvPicPr>
          <p:nvPr/>
        </p:nvPicPr>
        <p:blipFill>
          <a:blip r:embed="rId3"/>
          <a:stretch>
            <a:fillRect/>
          </a:stretch>
        </p:blipFill>
        <p:spPr>
          <a:xfrm>
            <a:off x="0" y="1673"/>
            <a:ext cx="12192000" cy="6854653"/>
          </a:xfrm>
          <a:prstGeom prst="rect">
            <a:avLst/>
          </a:prstGeom>
        </p:spPr>
      </p:pic>
      <p:sp>
        <p:nvSpPr>
          <p:cNvPr id="6" name="TextBox 3">
            <a:extLst>
              <a:ext uri="{FF2B5EF4-FFF2-40B4-BE49-F238E27FC236}">
                <a16:creationId xmlns:a16="http://schemas.microsoft.com/office/drawing/2014/main" id="{A264E1D6-33CA-9932-E9F9-449528A4A464}"/>
              </a:ext>
            </a:extLst>
          </p:cNvPr>
          <p:cNvSpPr txBox="1"/>
          <p:nvPr/>
        </p:nvSpPr>
        <p:spPr>
          <a:xfrm>
            <a:off x="3824785" y="502275"/>
            <a:ext cx="5074516"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CHIA SẺ TRƯỚC LỚP</a:t>
            </a:r>
          </a:p>
        </p:txBody>
      </p:sp>
    </p:spTree>
    <p:extLst>
      <p:ext uri="{BB962C8B-B14F-4D97-AF65-F5344CB8AC3E}">
        <p14:creationId xmlns:p14="http://schemas.microsoft.com/office/powerpoint/2010/main" val="75095332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00" fill="hold"/>
                                        <p:tgtEl>
                                          <p:spTgt spid="6"/>
                                        </p:tgtEl>
                                        <p:attrNameLst>
                                          <p:attrName>ppt_w</p:attrName>
                                        </p:attrNameLst>
                                      </p:cBhvr>
                                      <p:tavLst>
                                        <p:tav tm="0">
                                          <p:val>
                                            <p:fltVal val="0"/>
                                          </p:val>
                                        </p:tav>
                                        <p:tav tm="100000">
                                          <p:val>
                                            <p:strVal val="#ppt_w"/>
                                          </p:val>
                                        </p:tav>
                                      </p:tavLst>
                                    </p:anim>
                                    <p:anim calcmode="lin" valueType="num">
                                      <p:cBhvr>
                                        <p:cTn id="8" dur="700" fill="hold"/>
                                        <p:tgtEl>
                                          <p:spTgt spid="6"/>
                                        </p:tgtEl>
                                        <p:attrNameLst>
                                          <p:attrName>ppt_h</p:attrName>
                                        </p:attrNameLst>
                                      </p:cBhvr>
                                      <p:tavLst>
                                        <p:tav tm="0">
                                          <p:val>
                                            <p:fltVal val="0"/>
                                          </p:val>
                                        </p:tav>
                                        <p:tav tm="100000">
                                          <p:val>
                                            <p:strVal val="#ppt_h"/>
                                          </p:val>
                                        </p:tav>
                                      </p:tavLst>
                                    </p:anim>
                                    <p:animEffect transition="in" filter="fade">
                                      <p:cBhvr>
                                        <p:cTn id="9" dur="700"/>
                                        <p:tgtEl>
                                          <p:spTgt spid="6"/>
                                        </p:tgtEl>
                                      </p:cBhvr>
                                    </p:animEffect>
                                  </p:childTnLst>
                                </p:cTn>
                              </p:par>
                            </p:childTnLst>
                          </p:cTn>
                        </p:par>
                        <p:par>
                          <p:cTn id="10" fill="hold">
                            <p:stCondLst>
                              <p:cond delay="700"/>
                            </p:stCondLst>
                            <p:childTnLst>
                              <p:par>
                                <p:cTn id="11" presetID="32" presetClass="emph" presetSubtype="0" fill="hold" grpId="1" nodeType="afterEffect">
                                  <p:stCondLst>
                                    <p:cond delay="0"/>
                                  </p:stCondLst>
                                  <p:childTnLst>
                                    <p:animRot by="120000">
                                      <p:cBhvr>
                                        <p:cTn id="12" dur="100" fill="hold">
                                          <p:stCondLst>
                                            <p:cond delay="0"/>
                                          </p:stCondLst>
                                        </p:cTn>
                                        <p:tgtEl>
                                          <p:spTgt spid="6"/>
                                        </p:tgtEl>
                                        <p:attrNameLst>
                                          <p:attrName>r</p:attrName>
                                        </p:attrNameLst>
                                      </p:cBhvr>
                                    </p:animRot>
                                    <p:animRot by="-240000">
                                      <p:cBhvr>
                                        <p:cTn id="13" dur="200" fill="hold">
                                          <p:stCondLst>
                                            <p:cond delay="200"/>
                                          </p:stCondLst>
                                        </p:cTn>
                                        <p:tgtEl>
                                          <p:spTgt spid="6"/>
                                        </p:tgtEl>
                                        <p:attrNameLst>
                                          <p:attrName>r</p:attrName>
                                        </p:attrNameLst>
                                      </p:cBhvr>
                                    </p:animRot>
                                    <p:animRot by="240000">
                                      <p:cBhvr>
                                        <p:cTn id="14" dur="200" fill="hold">
                                          <p:stCondLst>
                                            <p:cond delay="400"/>
                                          </p:stCondLst>
                                        </p:cTn>
                                        <p:tgtEl>
                                          <p:spTgt spid="6"/>
                                        </p:tgtEl>
                                        <p:attrNameLst>
                                          <p:attrName>r</p:attrName>
                                        </p:attrNameLst>
                                      </p:cBhvr>
                                    </p:animRot>
                                    <p:animRot by="-240000">
                                      <p:cBhvr>
                                        <p:cTn id="15" dur="200" fill="hold">
                                          <p:stCondLst>
                                            <p:cond delay="600"/>
                                          </p:stCondLst>
                                        </p:cTn>
                                        <p:tgtEl>
                                          <p:spTgt spid="6"/>
                                        </p:tgtEl>
                                        <p:attrNameLst>
                                          <p:attrName>r</p:attrName>
                                        </p:attrNameLst>
                                      </p:cBhvr>
                                    </p:animRot>
                                    <p:animRot by="120000">
                                      <p:cBhvr>
                                        <p:cTn id="16" dur="200" fill="hold">
                                          <p:stCondLst>
                                            <p:cond delay="800"/>
                                          </p:stCondLst>
                                        </p:cTn>
                                        <p:tgtEl>
                                          <p:spTgt spid="6"/>
                                        </p:tgtEl>
                                        <p:attrNameLst>
                                          <p:attrName>r</p:attrName>
                                        </p:attrNameLst>
                                      </p:cBhvr>
                                    </p:animRot>
                                  </p:childTnLst>
                                  <p:subTnLst>
                                    <p:audio>
                                      <p:cMediaNode>
                                        <p:cTn display="0" masterRel="sameClick">
                                          <p:stCondLst>
                                            <p:cond evt="begin" delay="0">
                                              <p:tn val="11"/>
                                            </p:cond>
                                          </p:stCondLst>
                                          <p:endCondLst>
                                            <p:cond evt="onStopAudio" delay="0">
                                              <p:tgtEl>
                                                <p:sldTgt/>
                                              </p:tgtEl>
                                            </p:cond>
                                          </p:endCondLst>
                                        </p:cTn>
                                        <p:tgtEl>
                                          <p:sndTgt r:embed="rId2" name="Tieng-tinh-tinh-www_tiengdong_co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71D9D300-F8A9-5C6D-49B5-0B1DF6E81060}"/>
              </a:ext>
            </a:extLst>
          </p:cNvPr>
          <p:cNvSpPr/>
          <p:nvPr/>
        </p:nvSpPr>
        <p:spPr>
          <a:xfrm>
            <a:off x="753660" y="456697"/>
            <a:ext cx="10684680" cy="2191909"/>
          </a:xfrm>
          <a:prstGeom prst="roundRect">
            <a:avLst/>
          </a:prstGeom>
          <a:noFill/>
          <a:ln w="28575">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Chúng tôi theo chân những người dẫn đường. Trên đầu là bầu trời</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xanh bát ngát, không một gợn mây. Bên trái là những cánh đồng lúa bát ngát trải dài về phía biển.</a:t>
            </a:r>
          </a:p>
        </p:txBody>
      </p:sp>
      <p:sp>
        <p:nvSpPr>
          <p:cNvPr id="2" name="Rectangle: Rounded Corners 1">
            <a:extLst>
              <a:ext uri="{FF2B5EF4-FFF2-40B4-BE49-F238E27FC236}">
                <a16:creationId xmlns:a16="http://schemas.microsoft.com/office/drawing/2014/main" id="{56DBAA13-6113-02FD-77D1-37673086076E}"/>
              </a:ext>
            </a:extLst>
          </p:cNvPr>
          <p:cNvSpPr/>
          <p:nvPr/>
        </p:nvSpPr>
        <p:spPr>
          <a:xfrm>
            <a:off x="4710807" y="1217256"/>
            <a:ext cx="1800354" cy="670790"/>
          </a:xfrm>
          <a:prstGeom prst="roundRect">
            <a:avLst/>
          </a:prstGeom>
          <a:noFill/>
          <a:ln w="28575">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bát ngát</a:t>
            </a:r>
          </a:p>
        </p:txBody>
      </p:sp>
      <p:sp>
        <p:nvSpPr>
          <p:cNvPr id="4" name="Rectangle: Rounded Corners 3">
            <a:extLst>
              <a:ext uri="{FF2B5EF4-FFF2-40B4-BE49-F238E27FC236}">
                <a16:creationId xmlns:a16="http://schemas.microsoft.com/office/drawing/2014/main" id="{017FE9E5-A77F-8B6E-E12A-1B2305568DF8}"/>
              </a:ext>
            </a:extLst>
          </p:cNvPr>
          <p:cNvSpPr/>
          <p:nvPr/>
        </p:nvSpPr>
        <p:spPr>
          <a:xfrm>
            <a:off x="5874830" y="1713365"/>
            <a:ext cx="1800354" cy="670790"/>
          </a:xfrm>
          <a:prstGeom prst="roundRect">
            <a:avLst/>
          </a:prstGeom>
          <a:noFill/>
          <a:ln w="28575">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bát ngát</a:t>
            </a:r>
          </a:p>
        </p:txBody>
      </p:sp>
      <p:sp>
        <p:nvSpPr>
          <p:cNvPr id="6" name="Arrow: Right 5">
            <a:extLst>
              <a:ext uri="{FF2B5EF4-FFF2-40B4-BE49-F238E27FC236}">
                <a16:creationId xmlns:a16="http://schemas.microsoft.com/office/drawing/2014/main" id="{013EBB44-4CB3-D70B-DC07-6FAC7CFD8F52}"/>
              </a:ext>
            </a:extLst>
          </p:cNvPr>
          <p:cNvSpPr/>
          <p:nvPr/>
        </p:nvSpPr>
        <p:spPr>
          <a:xfrm>
            <a:off x="520262" y="3168869"/>
            <a:ext cx="945931" cy="520262"/>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B77DA16-165B-D622-AE73-64FF906274B9}"/>
              </a:ext>
            </a:extLst>
          </p:cNvPr>
          <p:cNvSpPr/>
          <p:nvPr/>
        </p:nvSpPr>
        <p:spPr>
          <a:xfrm>
            <a:off x="1168821" y="3950418"/>
            <a:ext cx="9551731" cy="1429186"/>
          </a:xfrm>
          <a:prstGeom prst="roundRect">
            <a:avLst/>
          </a:prstGeom>
          <a:noFill/>
          <a:ln w="28575">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Có thể thay từ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bát ngát</a:t>
            </a:r>
            <a:r>
              <a:rPr kumimoji="0" lang="en-US" sz="3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bằng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bao la, mệnh mông</a:t>
            </a:r>
            <a:r>
              <a:rPr kumimoji="0" lang="en-US" sz="3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vi-VN" sz="32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8" name="Rectangle: Rounded Corners 7">
            <a:extLst>
              <a:ext uri="{FF2B5EF4-FFF2-40B4-BE49-F238E27FC236}">
                <a16:creationId xmlns:a16="http://schemas.microsoft.com/office/drawing/2014/main" id="{CF08FB18-3C98-594B-BC6D-81787D155C26}"/>
              </a:ext>
            </a:extLst>
          </p:cNvPr>
          <p:cNvSpPr/>
          <p:nvPr/>
        </p:nvSpPr>
        <p:spPr>
          <a:xfrm>
            <a:off x="615940" y="3830268"/>
            <a:ext cx="10960119" cy="2191909"/>
          </a:xfrm>
          <a:prstGeom prst="roundRect">
            <a:avLst/>
          </a:prstGeom>
          <a:solidFill>
            <a:schemeClr val="bg1"/>
          </a:solidFill>
          <a:ln w="28575">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Chúng tôi theo chân những người dẫn đường. Trên đầu là bầu trời</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xanh </a:t>
            </a: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bát ngát</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không một gợn mây. Bên trái là những cánh đồng lúa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mênh mông</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trải dài về phía biển.</a:t>
            </a:r>
          </a:p>
        </p:txBody>
      </p:sp>
      <p:sp>
        <p:nvSpPr>
          <p:cNvPr id="9" name="Rectangle: Rounded Corners 8">
            <a:extLst>
              <a:ext uri="{FF2B5EF4-FFF2-40B4-BE49-F238E27FC236}">
                <a16:creationId xmlns:a16="http://schemas.microsoft.com/office/drawing/2014/main" id="{6DCEEFFC-45D5-B29F-6799-E479AD66509A}"/>
              </a:ext>
            </a:extLst>
          </p:cNvPr>
          <p:cNvSpPr/>
          <p:nvPr/>
        </p:nvSpPr>
        <p:spPr>
          <a:xfrm>
            <a:off x="615940" y="3844241"/>
            <a:ext cx="10960119" cy="2191909"/>
          </a:xfrm>
          <a:prstGeom prst="roundRect">
            <a:avLst/>
          </a:prstGeom>
          <a:solidFill>
            <a:schemeClr val="bg1"/>
          </a:solidFill>
          <a:ln w="28575">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Chúng tôi theo chân những người dẫn đường. Trên đầu là bầu trời</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xanh </a:t>
            </a: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bát ngát</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không một gợn mây. Bên trái là những cánh đồng lúa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bao la</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trải dài về phía biển.</a:t>
            </a:r>
          </a:p>
        </p:txBody>
      </p:sp>
    </p:spTree>
    <p:extLst>
      <p:ext uri="{BB962C8B-B14F-4D97-AF65-F5344CB8AC3E}">
        <p14:creationId xmlns:p14="http://schemas.microsoft.com/office/powerpoint/2010/main" val="224524725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arn(inVertic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71D9D300-F8A9-5C6D-49B5-0B1DF6E81060}"/>
              </a:ext>
            </a:extLst>
          </p:cNvPr>
          <p:cNvSpPr/>
          <p:nvPr/>
        </p:nvSpPr>
        <p:spPr>
          <a:xfrm>
            <a:off x="753660" y="456697"/>
            <a:ext cx="10684680" cy="2191909"/>
          </a:xfrm>
          <a:prstGeom prst="roundRect">
            <a:avLst/>
          </a:prstGeom>
          <a:noFill/>
          <a:ln w="28575">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Người Việt Nam ở đâu cũng vậy, luôn có ý thức sẻ chia, giúp đỡ lẫn nhau. Mỗi khi có ai gặp khó khăn, mọi người đều sẵn sàng giúp đỡ.</a:t>
            </a:r>
          </a:p>
        </p:txBody>
      </p:sp>
      <p:sp>
        <p:nvSpPr>
          <p:cNvPr id="2" name="Rectangle: Rounded Corners 1">
            <a:extLst>
              <a:ext uri="{FF2B5EF4-FFF2-40B4-BE49-F238E27FC236}">
                <a16:creationId xmlns:a16="http://schemas.microsoft.com/office/drawing/2014/main" id="{56DBAA13-6113-02FD-77D1-37673086076E}"/>
              </a:ext>
            </a:extLst>
          </p:cNvPr>
          <p:cNvSpPr/>
          <p:nvPr/>
        </p:nvSpPr>
        <p:spPr>
          <a:xfrm>
            <a:off x="1841484" y="1217256"/>
            <a:ext cx="1800354" cy="670790"/>
          </a:xfrm>
          <a:prstGeom prst="roundRect">
            <a:avLst/>
          </a:prstGeom>
          <a:noFill/>
          <a:ln w="28575">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r>
              <a:rPr lang="vi-VN" sz="3200">
                <a:solidFill>
                  <a:srgbClr val="FF0000"/>
                </a:solidFill>
                <a:cs typeface="Arial" panose="020B0604020202020204" pitchFamily="34" charset="0"/>
              </a:rPr>
              <a:t>giúp đỡ</a:t>
            </a:r>
          </a:p>
        </p:txBody>
      </p:sp>
      <p:sp>
        <p:nvSpPr>
          <p:cNvPr id="4" name="Rectangle: Rounded Corners 3">
            <a:extLst>
              <a:ext uri="{FF2B5EF4-FFF2-40B4-BE49-F238E27FC236}">
                <a16:creationId xmlns:a16="http://schemas.microsoft.com/office/drawing/2014/main" id="{017FE9E5-A77F-8B6E-E12A-1B2305568DF8}"/>
              </a:ext>
            </a:extLst>
          </p:cNvPr>
          <p:cNvSpPr/>
          <p:nvPr/>
        </p:nvSpPr>
        <p:spPr>
          <a:xfrm>
            <a:off x="4566293" y="1708672"/>
            <a:ext cx="1800354" cy="670790"/>
          </a:xfrm>
          <a:prstGeom prst="roundRect">
            <a:avLst/>
          </a:prstGeom>
          <a:noFill/>
          <a:ln w="28575">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r>
              <a:rPr lang="vi-VN" sz="3200">
                <a:solidFill>
                  <a:srgbClr val="FF0000"/>
                </a:solidFill>
                <a:cs typeface="Arial" panose="020B0604020202020204" pitchFamily="34" charset="0"/>
              </a:rPr>
              <a:t>giúp đỡ</a:t>
            </a:r>
          </a:p>
        </p:txBody>
      </p:sp>
      <p:sp>
        <p:nvSpPr>
          <p:cNvPr id="6" name="Arrow: Right 5">
            <a:extLst>
              <a:ext uri="{FF2B5EF4-FFF2-40B4-BE49-F238E27FC236}">
                <a16:creationId xmlns:a16="http://schemas.microsoft.com/office/drawing/2014/main" id="{013EBB44-4CB3-D70B-DC07-6FAC7CFD8F52}"/>
              </a:ext>
            </a:extLst>
          </p:cNvPr>
          <p:cNvSpPr/>
          <p:nvPr/>
        </p:nvSpPr>
        <p:spPr>
          <a:xfrm>
            <a:off x="520262" y="3168869"/>
            <a:ext cx="945931" cy="520262"/>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AB77DA16-165B-D622-AE73-64FF906274B9}"/>
              </a:ext>
            </a:extLst>
          </p:cNvPr>
          <p:cNvSpPr/>
          <p:nvPr/>
        </p:nvSpPr>
        <p:spPr>
          <a:xfrm>
            <a:off x="1168821" y="3950418"/>
            <a:ext cx="10529193" cy="1429186"/>
          </a:xfrm>
          <a:prstGeom prst="roundRect">
            <a:avLst/>
          </a:prstGeom>
          <a:noFill/>
          <a:ln w="28575">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Có thể thay từ </a:t>
            </a:r>
            <a:r>
              <a:rPr lang="en-US" sz="3200">
                <a:solidFill>
                  <a:srgbClr val="FF0000"/>
                </a:solidFill>
                <a:latin typeface="Arial" panose="020B0604020202020204" pitchFamily="34" charset="0"/>
                <a:cs typeface="Arial" panose="020B0604020202020204" pitchFamily="34" charset="0"/>
              </a:rPr>
              <a:t>giúp đỡ</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bằng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chia sẻ,</a:t>
            </a:r>
            <a:r>
              <a:rPr kumimoji="0" lang="en-US" sz="3200" b="0" i="0" u="none" strike="noStrike" kern="1200" cap="none" spc="0" normalizeH="0" noProof="0">
                <a:ln>
                  <a:noFill/>
                </a:ln>
                <a:solidFill>
                  <a:srgbClr val="FF0000"/>
                </a:solidFill>
                <a:effectLst/>
                <a:uLnTx/>
                <a:uFillTx/>
                <a:latin typeface="Arial" panose="020B0604020202020204" pitchFamily="34" charset="0"/>
                <a:ea typeface="+mn-ea"/>
                <a:cs typeface="Arial" panose="020B0604020202020204" pitchFamily="34" charset="0"/>
              </a:rPr>
              <a:t> tương trợ, hỗ trợ</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ectangle: Rounded Corners 8">
            <a:extLst>
              <a:ext uri="{FF2B5EF4-FFF2-40B4-BE49-F238E27FC236}">
                <a16:creationId xmlns:a16="http://schemas.microsoft.com/office/drawing/2014/main" id="{6DCEEFFC-45D5-B29F-6799-E479AD66509A}"/>
              </a:ext>
            </a:extLst>
          </p:cNvPr>
          <p:cNvSpPr/>
          <p:nvPr/>
        </p:nvSpPr>
        <p:spPr>
          <a:xfrm>
            <a:off x="753660" y="3631437"/>
            <a:ext cx="10960119" cy="2191909"/>
          </a:xfrm>
          <a:prstGeom prst="roundRect">
            <a:avLst/>
          </a:prstGeom>
          <a:solidFill>
            <a:schemeClr val="bg1"/>
          </a:solidFill>
          <a:ln w="28575">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defRPr/>
            </a:pPr>
            <a:r>
              <a:rPr lang="vi-VN" sz="3200">
                <a:solidFill>
                  <a:srgbClr val="FF0000"/>
                </a:solidFill>
                <a:cs typeface="Arial" panose="020B0604020202020204" pitchFamily="34" charset="0"/>
              </a:rPr>
              <a:t>b. </a:t>
            </a:r>
            <a:r>
              <a:rPr lang="vi-VN" sz="3200">
                <a:solidFill>
                  <a:prstClr val="black"/>
                </a:solidFill>
                <a:cs typeface="Arial" panose="020B0604020202020204" pitchFamily="34" charset="0"/>
              </a:rPr>
              <a:t>Người Việt Nam ở đâu cũng vậy, luôn có ý thức sẻ chia, </a:t>
            </a:r>
            <a:r>
              <a:rPr lang="vi-VN" sz="3200">
                <a:solidFill>
                  <a:srgbClr val="FF0000"/>
                </a:solidFill>
                <a:cs typeface="Arial" panose="020B0604020202020204" pitchFamily="34" charset="0"/>
              </a:rPr>
              <a:t>giúp đỡ</a:t>
            </a:r>
            <a:r>
              <a:rPr lang="vi-VN" sz="3200">
                <a:solidFill>
                  <a:prstClr val="black"/>
                </a:solidFill>
                <a:cs typeface="Arial" panose="020B0604020202020204" pitchFamily="34" charset="0"/>
              </a:rPr>
              <a:t> lẫn nhau. Mỗi khi có ai gặp khó khăn, mọi người đều sẵn sàng </a:t>
            </a:r>
            <a:r>
              <a:rPr lang="en-US" sz="3200">
                <a:solidFill>
                  <a:srgbClr val="FF0000"/>
                </a:solidFill>
                <a:cs typeface="Arial" panose="020B0604020202020204" pitchFamily="34" charset="0"/>
              </a:rPr>
              <a:t>tương trợ</a:t>
            </a:r>
            <a:r>
              <a:rPr lang="vi-VN" sz="3200">
                <a:solidFill>
                  <a:prstClr val="black"/>
                </a:solidFill>
                <a:cs typeface="Arial" panose="020B0604020202020204" pitchFamily="34" charset="0"/>
              </a:rPr>
              <a:t>.</a:t>
            </a:r>
          </a:p>
        </p:txBody>
      </p:sp>
      <p:sp>
        <p:nvSpPr>
          <p:cNvPr id="3" name="Rectangle: Rounded Corners 2">
            <a:extLst>
              <a:ext uri="{FF2B5EF4-FFF2-40B4-BE49-F238E27FC236}">
                <a16:creationId xmlns:a16="http://schemas.microsoft.com/office/drawing/2014/main" id="{1E98B896-52C8-B772-D763-FE0196D88D30}"/>
              </a:ext>
            </a:extLst>
          </p:cNvPr>
          <p:cNvSpPr/>
          <p:nvPr/>
        </p:nvSpPr>
        <p:spPr>
          <a:xfrm>
            <a:off x="753660" y="3641082"/>
            <a:ext cx="10960119" cy="2191909"/>
          </a:xfrm>
          <a:prstGeom prst="roundRect">
            <a:avLst/>
          </a:prstGeom>
          <a:solidFill>
            <a:schemeClr val="bg1"/>
          </a:solidFill>
          <a:ln w="28575">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defRPr/>
            </a:pPr>
            <a:r>
              <a:rPr lang="vi-VN" sz="3200">
                <a:solidFill>
                  <a:srgbClr val="FF0000"/>
                </a:solidFill>
                <a:cs typeface="Arial" panose="020B0604020202020204" pitchFamily="34" charset="0"/>
              </a:rPr>
              <a:t>b. </a:t>
            </a:r>
            <a:r>
              <a:rPr lang="vi-VN" sz="3200">
                <a:solidFill>
                  <a:prstClr val="black"/>
                </a:solidFill>
                <a:cs typeface="Arial" panose="020B0604020202020204" pitchFamily="34" charset="0"/>
              </a:rPr>
              <a:t>Người Việt Nam ở đâu cũng vậy, luôn có ý thức sẻ chia, </a:t>
            </a:r>
            <a:r>
              <a:rPr lang="vi-VN" sz="3200">
                <a:solidFill>
                  <a:srgbClr val="FF0000"/>
                </a:solidFill>
                <a:cs typeface="Arial" panose="020B0604020202020204" pitchFamily="34" charset="0"/>
              </a:rPr>
              <a:t>giúp đỡ</a:t>
            </a:r>
            <a:r>
              <a:rPr lang="vi-VN" sz="3200">
                <a:solidFill>
                  <a:prstClr val="black"/>
                </a:solidFill>
                <a:cs typeface="Arial" panose="020B0604020202020204" pitchFamily="34" charset="0"/>
              </a:rPr>
              <a:t> lẫn nhau. Mỗi khi có ai gặp khó khăn, mọi người đều sẵn sàng </a:t>
            </a:r>
            <a:r>
              <a:rPr lang="en-US" sz="3200">
                <a:solidFill>
                  <a:srgbClr val="FF0000"/>
                </a:solidFill>
                <a:cs typeface="Arial" panose="020B0604020202020204" pitchFamily="34" charset="0"/>
              </a:rPr>
              <a:t>hỗ trợ</a:t>
            </a:r>
            <a:r>
              <a:rPr lang="vi-VN" sz="3200">
                <a:solidFill>
                  <a:prstClr val="black"/>
                </a:solidFill>
                <a:cs typeface="Arial" panose="020B0604020202020204" pitchFamily="34" charset="0"/>
              </a:rPr>
              <a:t>.</a:t>
            </a:r>
          </a:p>
        </p:txBody>
      </p:sp>
      <p:sp>
        <p:nvSpPr>
          <p:cNvPr id="10" name="Rectangle: Rounded Corners 9">
            <a:extLst>
              <a:ext uri="{FF2B5EF4-FFF2-40B4-BE49-F238E27FC236}">
                <a16:creationId xmlns:a16="http://schemas.microsoft.com/office/drawing/2014/main" id="{41D0DC9F-F36A-4940-C294-4F275AAE4A43}"/>
              </a:ext>
            </a:extLst>
          </p:cNvPr>
          <p:cNvSpPr/>
          <p:nvPr/>
        </p:nvSpPr>
        <p:spPr>
          <a:xfrm>
            <a:off x="781025" y="3631437"/>
            <a:ext cx="10960119" cy="2191909"/>
          </a:xfrm>
          <a:prstGeom prst="roundRect">
            <a:avLst/>
          </a:prstGeom>
          <a:solidFill>
            <a:schemeClr val="bg1"/>
          </a:solidFill>
          <a:ln w="28575">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defRPr/>
            </a:pPr>
            <a:r>
              <a:rPr lang="vi-VN" sz="3200">
                <a:solidFill>
                  <a:srgbClr val="FF0000"/>
                </a:solidFill>
                <a:cs typeface="Arial" panose="020B0604020202020204" pitchFamily="34" charset="0"/>
              </a:rPr>
              <a:t>b. </a:t>
            </a:r>
            <a:r>
              <a:rPr lang="vi-VN" sz="3200">
                <a:solidFill>
                  <a:prstClr val="black"/>
                </a:solidFill>
                <a:cs typeface="Arial" panose="020B0604020202020204" pitchFamily="34" charset="0"/>
              </a:rPr>
              <a:t>Người Việt Nam ở đâu cũng vậy, luôn có ý thức sẻ chia, </a:t>
            </a:r>
            <a:r>
              <a:rPr lang="vi-VN" sz="3200">
                <a:solidFill>
                  <a:srgbClr val="FF0000"/>
                </a:solidFill>
                <a:cs typeface="Arial" panose="020B0604020202020204" pitchFamily="34" charset="0"/>
              </a:rPr>
              <a:t>giúp đỡ</a:t>
            </a:r>
            <a:r>
              <a:rPr lang="vi-VN" sz="3200">
                <a:solidFill>
                  <a:prstClr val="black"/>
                </a:solidFill>
                <a:cs typeface="Arial" panose="020B0604020202020204" pitchFamily="34" charset="0"/>
              </a:rPr>
              <a:t> lẫn nhau. Mỗi khi có ai gặp khó khăn, mọi người đều sẵn sàng </a:t>
            </a:r>
            <a:r>
              <a:rPr lang="en-US" sz="3200">
                <a:solidFill>
                  <a:srgbClr val="FF0000"/>
                </a:solidFill>
                <a:cs typeface="Arial" panose="020B0604020202020204" pitchFamily="34" charset="0"/>
              </a:rPr>
              <a:t>chia sẻ</a:t>
            </a:r>
            <a:r>
              <a:rPr lang="vi-VN" sz="3200">
                <a:solidFill>
                  <a:prstClr val="black"/>
                </a:solidFill>
                <a:cs typeface="Arial" panose="020B0604020202020204" pitchFamily="34" charset="0"/>
              </a:rPr>
              <a:t>.</a:t>
            </a:r>
          </a:p>
        </p:txBody>
      </p:sp>
    </p:spTree>
    <p:extLst>
      <p:ext uri="{BB962C8B-B14F-4D97-AF65-F5344CB8AC3E}">
        <p14:creationId xmlns:p14="http://schemas.microsoft.com/office/powerpoint/2010/main" val="35678219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arn(inVertical)">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P spid="7" grpId="0" animBg="1"/>
      <p:bldP spid="9" grpId="0" animBg="1"/>
      <p:bldP spid="3"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71D9D300-F8A9-5C6D-49B5-0B1DF6E81060}"/>
              </a:ext>
            </a:extLst>
          </p:cNvPr>
          <p:cNvSpPr/>
          <p:nvPr/>
        </p:nvSpPr>
        <p:spPr>
          <a:xfrm>
            <a:off x="753660" y="456697"/>
            <a:ext cx="10684680" cy="2191909"/>
          </a:xfrm>
          <a:prstGeom prst="roundRect">
            <a:avLst/>
          </a:prstGeom>
          <a:noFill/>
          <a:ln w="28575">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defRPr/>
            </a:pPr>
            <a:r>
              <a:rPr lang="vi-VN" sz="3200">
                <a:solidFill>
                  <a:srgbClr val="FF0000"/>
                </a:solidFill>
                <a:cs typeface="Arial" panose="020B0604020202020204" pitchFamily="34" charset="0"/>
              </a:rPr>
              <a:t>c. </a:t>
            </a:r>
            <a:r>
              <a:rPr lang="vi-VN" sz="3200">
                <a:solidFill>
                  <a:prstClr val="black"/>
                </a:solidFill>
                <a:cs typeface="Arial" panose="020B0604020202020204" pitchFamily="34" charset="0"/>
              </a:rPr>
              <a:t>Cần Thơ “gạo trắng nước trong” là quê hương của tôi. Dù có đi đâu, tôi cũng luôn nhớ về quê hương yêu dấu của mình.</a:t>
            </a:r>
          </a:p>
        </p:txBody>
      </p:sp>
      <p:sp>
        <p:nvSpPr>
          <p:cNvPr id="2" name="Rectangle: Rounded Corners 1">
            <a:extLst>
              <a:ext uri="{FF2B5EF4-FFF2-40B4-BE49-F238E27FC236}">
                <a16:creationId xmlns:a16="http://schemas.microsoft.com/office/drawing/2014/main" id="{56DBAA13-6113-02FD-77D1-37673086076E}"/>
              </a:ext>
            </a:extLst>
          </p:cNvPr>
          <p:cNvSpPr/>
          <p:nvPr/>
        </p:nvSpPr>
        <p:spPr>
          <a:xfrm>
            <a:off x="7676270" y="730791"/>
            <a:ext cx="2541330" cy="670790"/>
          </a:xfrm>
          <a:prstGeom prst="roundRect">
            <a:avLst/>
          </a:prstGeom>
          <a:noFill/>
          <a:ln w="28575">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r>
              <a:rPr lang="vi-VN" sz="3200">
                <a:solidFill>
                  <a:srgbClr val="FF0000"/>
                </a:solidFill>
                <a:cs typeface="Arial" panose="020B0604020202020204" pitchFamily="34" charset="0"/>
              </a:rPr>
              <a:t>quê hương</a:t>
            </a:r>
            <a:endPar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4" name="Rectangle: Rounded Corners 3">
            <a:extLst>
              <a:ext uri="{FF2B5EF4-FFF2-40B4-BE49-F238E27FC236}">
                <a16:creationId xmlns:a16="http://schemas.microsoft.com/office/drawing/2014/main" id="{017FE9E5-A77F-8B6E-E12A-1B2305568DF8}"/>
              </a:ext>
            </a:extLst>
          </p:cNvPr>
          <p:cNvSpPr/>
          <p:nvPr/>
        </p:nvSpPr>
        <p:spPr>
          <a:xfrm>
            <a:off x="7470006" y="1215960"/>
            <a:ext cx="2985390" cy="670790"/>
          </a:xfrm>
          <a:prstGeom prst="roundRect">
            <a:avLst/>
          </a:prstGeom>
          <a:noFill/>
          <a:ln w="28575">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r>
              <a:rPr lang="vi-VN" sz="3200">
                <a:solidFill>
                  <a:srgbClr val="FF0000"/>
                </a:solidFill>
                <a:cs typeface="Arial" panose="020B0604020202020204" pitchFamily="34" charset="0"/>
              </a:rPr>
              <a:t>quê hương</a:t>
            </a:r>
            <a:endPar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Arrow: Right 5">
            <a:extLst>
              <a:ext uri="{FF2B5EF4-FFF2-40B4-BE49-F238E27FC236}">
                <a16:creationId xmlns:a16="http://schemas.microsoft.com/office/drawing/2014/main" id="{013EBB44-4CB3-D70B-DC07-6FAC7CFD8F52}"/>
              </a:ext>
            </a:extLst>
          </p:cNvPr>
          <p:cNvSpPr/>
          <p:nvPr/>
        </p:nvSpPr>
        <p:spPr>
          <a:xfrm>
            <a:off x="520262" y="3168869"/>
            <a:ext cx="945931" cy="520262"/>
          </a:xfrm>
          <a:prstGeom prst="righ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AB77DA16-165B-D622-AE73-64FF906274B9}"/>
              </a:ext>
            </a:extLst>
          </p:cNvPr>
          <p:cNvSpPr/>
          <p:nvPr/>
        </p:nvSpPr>
        <p:spPr>
          <a:xfrm>
            <a:off x="1168821" y="3950418"/>
            <a:ext cx="10529193" cy="1429186"/>
          </a:xfrm>
          <a:prstGeom prst="roundRect">
            <a:avLst/>
          </a:prstGeom>
          <a:noFill/>
          <a:ln w="28575">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Có thể thay từ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quê</a:t>
            </a:r>
            <a:r>
              <a:rPr kumimoji="0" lang="en-US" sz="3200" b="0" i="0" u="none" strike="noStrike" kern="1200" cap="none" spc="0" normalizeH="0" noProof="0">
                <a:ln>
                  <a:noFill/>
                </a:ln>
                <a:solidFill>
                  <a:srgbClr val="FF0000"/>
                </a:solidFill>
                <a:effectLst/>
                <a:uLnTx/>
                <a:uFillTx/>
                <a:latin typeface="Arial" panose="020B0604020202020204" pitchFamily="34" charset="0"/>
                <a:ea typeface="+mn-ea"/>
                <a:cs typeface="Arial" panose="020B0604020202020204" pitchFamily="34" charset="0"/>
              </a:rPr>
              <a:t> hương</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bằng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quê</a:t>
            </a:r>
            <a:r>
              <a:rPr kumimoji="0" lang="en-US" sz="3200" b="0" i="0" u="none" strike="noStrike" kern="1200" cap="none" spc="0" normalizeH="0" noProof="0">
                <a:ln>
                  <a:noFill/>
                </a:ln>
                <a:solidFill>
                  <a:srgbClr val="FF0000"/>
                </a:solidFill>
                <a:effectLst/>
                <a:uLnTx/>
                <a:uFillTx/>
                <a:latin typeface="Arial" panose="020B0604020202020204" pitchFamily="34" charset="0"/>
                <a:ea typeface="+mn-ea"/>
                <a:cs typeface="Arial" panose="020B0604020202020204" pitchFamily="34" charset="0"/>
              </a:rPr>
              <a:t> nhà, quê quán,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noProof="0">
                <a:ln>
                  <a:noFill/>
                </a:ln>
                <a:solidFill>
                  <a:srgbClr val="FF0000"/>
                </a:solidFill>
                <a:effectLst/>
                <a:uLnTx/>
                <a:uFillTx/>
                <a:latin typeface="Arial" panose="020B0604020202020204" pitchFamily="34" charset="0"/>
                <a:ea typeface="+mn-ea"/>
                <a:cs typeface="Arial" panose="020B0604020202020204" pitchFamily="34" charset="0"/>
              </a:rPr>
              <a:t>quê cha đất tổ</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Rectangle: Rounded Corners 9">
            <a:extLst>
              <a:ext uri="{FF2B5EF4-FFF2-40B4-BE49-F238E27FC236}">
                <a16:creationId xmlns:a16="http://schemas.microsoft.com/office/drawing/2014/main" id="{41D0DC9F-F36A-4940-C294-4F275AAE4A43}"/>
              </a:ext>
            </a:extLst>
          </p:cNvPr>
          <p:cNvSpPr/>
          <p:nvPr/>
        </p:nvSpPr>
        <p:spPr>
          <a:xfrm>
            <a:off x="753660" y="3672613"/>
            <a:ext cx="10960119" cy="2191909"/>
          </a:xfrm>
          <a:prstGeom prst="roundRect">
            <a:avLst/>
          </a:prstGeom>
          <a:solidFill>
            <a:schemeClr val="bg1"/>
          </a:solidFill>
          <a:ln w="28575">
            <a:solidFill>
              <a:srgbClr val="0070C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just">
              <a:defRPr/>
            </a:pPr>
            <a:r>
              <a:rPr lang="vi-VN" sz="3200">
                <a:solidFill>
                  <a:srgbClr val="FF0000"/>
                </a:solidFill>
                <a:cs typeface="Arial" panose="020B0604020202020204" pitchFamily="34" charset="0"/>
              </a:rPr>
              <a:t>c. </a:t>
            </a:r>
            <a:r>
              <a:rPr lang="vi-VN" sz="3200">
                <a:solidFill>
                  <a:prstClr val="black"/>
                </a:solidFill>
                <a:cs typeface="Arial" panose="020B0604020202020204" pitchFamily="34" charset="0"/>
              </a:rPr>
              <a:t>Cần Thơ “gạo trắng nước trong” là </a:t>
            </a:r>
            <a:r>
              <a:rPr lang="vi-VN" sz="3200">
                <a:solidFill>
                  <a:srgbClr val="FF0000"/>
                </a:solidFill>
                <a:cs typeface="Arial" panose="020B0604020202020204" pitchFamily="34" charset="0"/>
              </a:rPr>
              <a:t>quê hương</a:t>
            </a:r>
            <a:r>
              <a:rPr lang="vi-VN" sz="3200">
                <a:solidFill>
                  <a:prstClr val="black"/>
                </a:solidFill>
                <a:cs typeface="Arial" panose="020B0604020202020204" pitchFamily="34" charset="0"/>
              </a:rPr>
              <a:t> của tôi. Dù có đi đâu, tôi cũng luôn nhớ về </a:t>
            </a:r>
            <a:r>
              <a:rPr lang="vi-VN" sz="3200">
                <a:solidFill>
                  <a:srgbClr val="FF0000"/>
                </a:solidFill>
                <a:cs typeface="Arial" panose="020B0604020202020204" pitchFamily="34" charset="0"/>
              </a:rPr>
              <a:t>quê </a:t>
            </a:r>
            <a:r>
              <a:rPr lang="en-US" sz="3200">
                <a:solidFill>
                  <a:srgbClr val="FF0000"/>
                </a:solidFill>
                <a:cs typeface="Arial" panose="020B0604020202020204" pitchFamily="34" charset="0"/>
              </a:rPr>
              <a:t>nhà</a:t>
            </a:r>
            <a:r>
              <a:rPr lang="vi-VN" sz="3200">
                <a:solidFill>
                  <a:srgbClr val="FF0000"/>
                </a:solidFill>
                <a:cs typeface="Arial" panose="020B0604020202020204" pitchFamily="34" charset="0"/>
              </a:rPr>
              <a:t> </a:t>
            </a:r>
            <a:r>
              <a:rPr lang="vi-VN" sz="3200">
                <a:solidFill>
                  <a:prstClr val="black"/>
                </a:solidFill>
                <a:cs typeface="Arial" panose="020B0604020202020204" pitchFamily="34" charset="0"/>
              </a:rPr>
              <a:t>yêu dấu của mình.</a:t>
            </a:r>
          </a:p>
        </p:txBody>
      </p:sp>
    </p:spTree>
    <p:extLst>
      <p:ext uri="{BB962C8B-B14F-4D97-AF65-F5344CB8AC3E}">
        <p14:creationId xmlns:p14="http://schemas.microsoft.com/office/powerpoint/2010/main" val="323736998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P spid="7"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 name="Picture 1" descr="A picture containing cartoon, drawing, illustration, sketch&#10;&#10;Description automatically generated">
            <a:extLst>
              <a:ext uri="{FF2B5EF4-FFF2-40B4-BE49-F238E27FC236}">
                <a16:creationId xmlns:a16="http://schemas.microsoft.com/office/drawing/2014/main" id="{419D786B-9D32-6E14-74F5-FA98E2E3040D}"/>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9984" b="93331" l="9994" r="89942">
                        <a14:foregroundMark x1="30660" y1="27971" x2="46734" y2="48504"/>
                        <a14:foregroundMark x1="46734" y1="48504" x2="51197" y2="60388"/>
                        <a14:foregroundMark x1="51197" y1="60388" x2="46475" y2="66815"/>
                        <a14:foregroundMark x1="46475" y1="66815" x2="50809" y2="72191"/>
                        <a14:foregroundMark x1="50809" y1="72191" x2="55821" y2="90097"/>
                        <a14:foregroundMark x1="55821" y1="90097" x2="48803" y2="91754"/>
                        <a14:foregroundMark x1="48803" y1="91754" x2="48900" y2="90986"/>
                        <a14:foregroundMark x1="28622" y1="34640" x2="35479" y2="28375"/>
                        <a14:foregroundMark x1="35479" y1="28375" x2="35479" y2="28375"/>
                        <a14:foregroundMark x1="52361" y1="63864" x2="52361" y2="70089"/>
                        <a14:foregroundMark x1="47186" y1="93775" x2="55530" y2="93331"/>
                        <a14:foregroundMark x1="55530" y1="93331" x2="55627" y2="93331"/>
                      </a14:backgroundRemoval>
                    </a14:imgEffect>
                  </a14:imgLayer>
                </a14:imgProps>
              </a:ext>
              <a:ext uri="{28A0092B-C50C-407E-A947-70E740481C1C}">
                <a14:useLocalDpi xmlns:a14="http://schemas.microsoft.com/office/drawing/2010/main" val="0"/>
              </a:ext>
            </a:extLst>
          </a:blip>
          <a:stretch>
            <a:fillRect/>
          </a:stretch>
        </p:blipFill>
        <p:spPr>
          <a:xfrm>
            <a:off x="3378473" y="2227798"/>
            <a:ext cx="5435053" cy="4348042"/>
          </a:xfrm>
          <a:prstGeom prst="rect">
            <a:avLst/>
          </a:prstGeom>
        </p:spPr>
      </p:pic>
      <p:sp>
        <p:nvSpPr>
          <p:cNvPr id="4" name="Rectangle: Rounded Corners 3">
            <a:extLst>
              <a:ext uri="{FF2B5EF4-FFF2-40B4-BE49-F238E27FC236}">
                <a16:creationId xmlns:a16="http://schemas.microsoft.com/office/drawing/2014/main" id="{8B216415-7CEA-245D-9D14-F475F46F7C34}"/>
              </a:ext>
            </a:extLst>
          </p:cNvPr>
          <p:cNvSpPr/>
          <p:nvPr/>
        </p:nvSpPr>
        <p:spPr>
          <a:xfrm>
            <a:off x="1087819" y="827064"/>
            <a:ext cx="9522374" cy="1632358"/>
          </a:xfrm>
          <a:prstGeom prst="roundRect">
            <a:avLst/>
          </a:prstGeom>
          <a:noFill/>
          <a:ln w="28575">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en-US" sz="4000">
                <a:solidFill>
                  <a:srgbClr val="FF0000"/>
                </a:solidFill>
                <a:cs typeface="Arial" panose="020B0604020202020204" pitchFamily="34" charset="0"/>
              </a:rPr>
              <a:t>Nhận xét về cách diễn đạt trong các đoạn văn sau khi thay thế từ ngữ.</a:t>
            </a:r>
          </a:p>
        </p:txBody>
      </p:sp>
    </p:spTree>
    <p:extLst>
      <p:ext uri="{BB962C8B-B14F-4D97-AF65-F5344CB8AC3E}">
        <p14:creationId xmlns:p14="http://schemas.microsoft.com/office/powerpoint/2010/main" val="9820973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rainbow, sky, animation, animated cartoon&#10;&#10;Description automatically generated">
            <a:extLst>
              <a:ext uri="{FF2B5EF4-FFF2-40B4-BE49-F238E27FC236}">
                <a16:creationId xmlns:a16="http://schemas.microsoft.com/office/drawing/2014/main" id="{632A4B05-3CBC-DE41-9490-83ECF920B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Rounded Corners 1">
            <a:extLst>
              <a:ext uri="{FF2B5EF4-FFF2-40B4-BE49-F238E27FC236}">
                <a16:creationId xmlns:a16="http://schemas.microsoft.com/office/drawing/2014/main" id="{A8C36476-B14C-7BF2-4D50-AD43B2349842}"/>
              </a:ext>
            </a:extLst>
          </p:cNvPr>
          <p:cNvSpPr/>
          <p:nvPr/>
        </p:nvSpPr>
        <p:spPr>
          <a:xfrm>
            <a:off x="1271128" y="341882"/>
            <a:ext cx="5429217" cy="5832353"/>
          </a:xfrm>
          <a:prstGeom prst="roundRect">
            <a:avLst>
              <a:gd name="adj" fmla="val 11162"/>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A46B7DC-9029-24A0-FEEC-B42CF32A673F}"/>
              </a:ext>
            </a:extLst>
          </p:cNvPr>
          <p:cNvSpPr txBox="1"/>
          <p:nvPr/>
        </p:nvSpPr>
        <p:spPr>
          <a:xfrm>
            <a:off x="2078758" y="1919230"/>
            <a:ext cx="3307793" cy="3046988"/>
          </a:xfrm>
          <a:prstGeom prst="rect">
            <a:avLst/>
          </a:prstGeom>
          <a:noFill/>
        </p:spPr>
        <p:txBody>
          <a:bodyPr wrap="square" rtlCol="0">
            <a:spAutoFit/>
          </a:bodyPr>
          <a:lstStyle/>
          <a:p>
            <a:pPr algn="ctr"/>
            <a:r>
              <a:rPr lang="en-US" sz="4800" dirty="0" err="1">
                <a:solidFill>
                  <a:sysClr val="windowText" lastClr="000000"/>
                </a:solidFill>
                <a:latin typeface="UVN Banh Mi" pitchFamily="2" charset="0"/>
              </a:rPr>
              <a:t>Luyện</a:t>
            </a:r>
            <a:r>
              <a:rPr lang="en-US" sz="4800" dirty="0">
                <a:solidFill>
                  <a:sysClr val="windowText" lastClr="000000"/>
                </a:solidFill>
                <a:latin typeface="UVN Banh Mi" pitchFamily="2" charset="0"/>
              </a:rPr>
              <a:t> </a:t>
            </a:r>
            <a:r>
              <a:rPr lang="en-US" sz="4800" dirty="0" err="1">
                <a:solidFill>
                  <a:sysClr val="windowText" lastClr="000000"/>
                </a:solidFill>
                <a:latin typeface="UVN Banh Mi" pitchFamily="2" charset="0"/>
              </a:rPr>
              <a:t>tập</a:t>
            </a:r>
            <a:r>
              <a:rPr lang="en-US" sz="4800" dirty="0">
                <a:solidFill>
                  <a:sysClr val="windowText" lastClr="000000"/>
                </a:solidFill>
                <a:latin typeface="UVN Banh Mi" pitchFamily="2" charset="0"/>
              </a:rPr>
              <a:t> </a:t>
            </a:r>
            <a:r>
              <a:rPr lang="en-US" sz="4800" dirty="0" err="1">
                <a:solidFill>
                  <a:sysClr val="windowText" lastClr="000000"/>
                </a:solidFill>
                <a:latin typeface="UVN Banh Mi" pitchFamily="2" charset="0"/>
              </a:rPr>
              <a:t>nhận</a:t>
            </a:r>
            <a:r>
              <a:rPr lang="en-US" sz="4800" dirty="0">
                <a:solidFill>
                  <a:sysClr val="windowText" lastClr="000000"/>
                </a:solidFill>
                <a:latin typeface="UVN Banh Mi" pitchFamily="2" charset="0"/>
              </a:rPr>
              <a:t> </a:t>
            </a:r>
            <a:r>
              <a:rPr lang="en-US" sz="4800" dirty="0" err="1">
                <a:solidFill>
                  <a:sysClr val="windowText" lastClr="000000"/>
                </a:solidFill>
                <a:latin typeface="UVN Banh Mi" pitchFamily="2" charset="0"/>
              </a:rPr>
              <a:t>diện</a:t>
            </a:r>
            <a:r>
              <a:rPr lang="en-US" sz="4800" dirty="0">
                <a:solidFill>
                  <a:sysClr val="windowText" lastClr="000000"/>
                </a:solidFill>
                <a:latin typeface="UVN Banh Mi" pitchFamily="2" charset="0"/>
              </a:rPr>
              <a:t> </a:t>
            </a:r>
            <a:r>
              <a:rPr lang="en-US" sz="4800" dirty="0" err="1">
                <a:solidFill>
                  <a:sysClr val="windowText" lastClr="000000"/>
                </a:solidFill>
                <a:latin typeface="UVN Banh Mi" pitchFamily="2" charset="0"/>
              </a:rPr>
              <a:t>và</a:t>
            </a:r>
            <a:r>
              <a:rPr lang="en-US" sz="4800" dirty="0">
                <a:solidFill>
                  <a:sysClr val="windowText" lastClr="000000"/>
                </a:solidFill>
                <a:latin typeface="UVN Banh Mi" pitchFamily="2" charset="0"/>
              </a:rPr>
              <a:t> </a:t>
            </a:r>
          </a:p>
          <a:p>
            <a:pPr algn="ctr"/>
            <a:r>
              <a:rPr lang="en-US" sz="4800" dirty="0" err="1">
                <a:solidFill>
                  <a:sysClr val="windowText" lastClr="000000"/>
                </a:solidFill>
                <a:latin typeface="UVN Banh Mi" pitchFamily="2" charset="0"/>
              </a:rPr>
              <a:t>sử</a:t>
            </a:r>
            <a:r>
              <a:rPr lang="en-US" sz="4800" dirty="0">
                <a:solidFill>
                  <a:sysClr val="windowText" lastClr="000000"/>
                </a:solidFill>
                <a:latin typeface="UVN Banh Mi" pitchFamily="2" charset="0"/>
              </a:rPr>
              <a:t> </a:t>
            </a:r>
            <a:r>
              <a:rPr lang="en-US" sz="4800" err="1">
                <a:solidFill>
                  <a:sysClr val="windowText" lastClr="000000"/>
                </a:solidFill>
                <a:latin typeface="UVN Banh Mi" pitchFamily="2" charset="0"/>
              </a:rPr>
              <a:t>dụng</a:t>
            </a:r>
            <a:r>
              <a:rPr lang="en-US" sz="4800">
                <a:solidFill>
                  <a:sysClr val="windowText" lastClr="000000"/>
                </a:solidFill>
                <a:latin typeface="UVN Banh Mi" pitchFamily="2" charset="0"/>
              </a:rPr>
              <a:t> từ đồng nghĩa</a:t>
            </a:r>
            <a:endParaRPr lang="en-US" sz="4800" dirty="0">
              <a:solidFill>
                <a:sysClr val="windowText" lastClr="000000"/>
              </a:solidFill>
              <a:latin typeface="UVN Banh Mi" pitchFamily="2" charset="0"/>
            </a:endParaRPr>
          </a:p>
        </p:txBody>
      </p:sp>
      <p:sp>
        <p:nvSpPr>
          <p:cNvPr id="4" name="TextBox 67">
            <a:extLst>
              <a:ext uri="{FF2B5EF4-FFF2-40B4-BE49-F238E27FC236}">
                <a16:creationId xmlns:a16="http://schemas.microsoft.com/office/drawing/2014/main" id="{A013F4F9-A3F0-2F58-B11E-6CB77DFB4F37}"/>
              </a:ext>
            </a:extLst>
          </p:cNvPr>
          <p:cNvSpPr txBox="1"/>
          <p:nvPr/>
        </p:nvSpPr>
        <p:spPr>
          <a:xfrm>
            <a:off x="1271128" y="850744"/>
            <a:ext cx="4573171" cy="769441"/>
          </a:xfrm>
          <a:prstGeom prst="rect">
            <a:avLst/>
          </a:prstGeom>
          <a:noFill/>
        </p:spPr>
        <p:txBody>
          <a:bodyPr wrap="square" rtlCol="0">
            <a:spAutoFit/>
          </a:bodyPr>
          <a:lstStyle/>
          <a:p>
            <a:pPr algn="ctr"/>
            <a:r>
              <a:rPr lang="en-US" sz="4400" b="1" spc="-150" dirty="0" err="1">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iCiel Pony" panose="02000000000000000000" pitchFamily="2" charset="0"/>
                <a:ea typeface="LNTH-LuoLuoNotangYuanTi 1" pitchFamily="2" charset="-128"/>
                <a:cs typeface="LNTH-LuoLuoNotangYuanTi 1" pitchFamily="2" charset="-128"/>
              </a:rPr>
              <a:t>Mục</a:t>
            </a:r>
            <a:r>
              <a:rPr lang="en-US" sz="4400" b="1" spc="-150" dirty="0">
                <a:ln w="9525">
                  <a:solidFill>
                    <a:schemeClr val="bg1"/>
                  </a:solidFill>
                  <a:prstDash val="solid"/>
                </a:ln>
                <a:solidFill>
                  <a:srgbClr val="FF0000"/>
                </a:solidFill>
                <a:effectLst>
                  <a:outerShdw blurRad="12700" dist="38100" dir="2700000" algn="tl" rotWithShape="0">
                    <a:schemeClr val="accent5">
                      <a:lumMod val="60000"/>
                      <a:lumOff val="40000"/>
                    </a:schemeClr>
                  </a:outerShdw>
                </a:effectLst>
                <a:latin typeface="iCiel Pony" panose="02000000000000000000" pitchFamily="2" charset="0"/>
                <a:ea typeface="LNTH-LuoLuoNotangYuanTi 1" pitchFamily="2" charset="-128"/>
                <a:cs typeface="LNTH-LuoLuoNotangYuanTi 1" pitchFamily="2" charset="-128"/>
              </a:rPr>
              <a:t> tiêu</a:t>
            </a:r>
          </a:p>
        </p:txBody>
      </p:sp>
    </p:spTree>
    <p:extLst>
      <p:ext uri="{BB962C8B-B14F-4D97-AF65-F5344CB8AC3E}">
        <p14:creationId xmlns:p14="http://schemas.microsoft.com/office/powerpoint/2010/main" val="412731300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71D9D300-F8A9-5C6D-49B5-0B1DF6E81060}"/>
              </a:ext>
            </a:extLst>
          </p:cNvPr>
          <p:cNvSpPr/>
          <p:nvPr/>
        </p:nvSpPr>
        <p:spPr>
          <a:xfrm>
            <a:off x="538655" y="1119100"/>
            <a:ext cx="11114690" cy="4588268"/>
          </a:xfrm>
          <a:prstGeom prst="roundRect">
            <a:avLst/>
          </a:prstGeom>
          <a:no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a.</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Chúng tôi theo chân những người dẫn đường. Trên đầu là bầu trời</a:t>
            </a: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xanh </a:t>
            </a: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bát ngát</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không một gợn mây. Bên trái là những cánh đồng lúa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mênh mông</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trải dài về phía biển.</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b.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Người Việt Nam ở đâu cũng vậy, luôn có ý thức sẻ chia, </a:t>
            </a: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giúp đỡ</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lẫn nhau. Mỗi khi có ai gặp khó khăn, mọi người đều sẵn sàng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chia sẻ</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c. </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Cần Thơ “gạo trắng nước trong” là </a:t>
            </a: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quê hương</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của tôi. Dù có đi đâu, tôi cũng luôn nhớ về </a:t>
            </a:r>
            <a:r>
              <a:rPr kumimoji="0" lang="vi-VN"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quê </a:t>
            </a:r>
            <a:r>
              <a:rPr kumimoji="0" lang="en-US" sz="3200" b="0" i="0" u="none" strike="noStrike" kern="1200" cap="none" spc="0" normalizeH="0" baseline="0" noProof="0">
                <a:ln>
                  <a:noFill/>
                </a:ln>
                <a:solidFill>
                  <a:srgbClr val="FF0000"/>
                </a:solidFill>
                <a:effectLst/>
                <a:uLnTx/>
                <a:uFillTx/>
                <a:latin typeface="Arial" panose="020B0604020202020204" pitchFamily="34" charset="0"/>
                <a:ea typeface="+mn-ea"/>
                <a:cs typeface="Arial" panose="020B0604020202020204" pitchFamily="34" charset="0"/>
              </a:rPr>
              <a:t>nhà</a:t>
            </a:r>
            <a:r>
              <a:rPr kumimoji="0" lang="vi-VN" sz="3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 yêu dấu của mình.</a:t>
            </a:r>
          </a:p>
        </p:txBody>
      </p:sp>
    </p:spTree>
    <p:extLst>
      <p:ext uri="{BB962C8B-B14F-4D97-AF65-F5344CB8AC3E}">
        <p14:creationId xmlns:p14="http://schemas.microsoft.com/office/powerpoint/2010/main" val="2039215927"/>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 name="Picture 1" descr="A picture containing cartoon, drawing, illustration, sketch&#10;&#10;Description automatically generated">
            <a:extLst>
              <a:ext uri="{FF2B5EF4-FFF2-40B4-BE49-F238E27FC236}">
                <a16:creationId xmlns:a16="http://schemas.microsoft.com/office/drawing/2014/main" id="{419D786B-9D32-6E14-74F5-FA98E2E3040D}"/>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9984" b="93331" l="9994" r="89942">
                        <a14:foregroundMark x1="30660" y1="27971" x2="46734" y2="48504"/>
                        <a14:foregroundMark x1="46734" y1="48504" x2="51197" y2="60388"/>
                        <a14:foregroundMark x1="51197" y1="60388" x2="46475" y2="66815"/>
                        <a14:foregroundMark x1="46475" y1="66815" x2="50809" y2="72191"/>
                        <a14:foregroundMark x1="50809" y1="72191" x2="55821" y2="90097"/>
                        <a14:foregroundMark x1="55821" y1="90097" x2="48803" y2="91754"/>
                        <a14:foregroundMark x1="48803" y1="91754" x2="48900" y2="90986"/>
                        <a14:foregroundMark x1="28622" y1="34640" x2="35479" y2="28375"/>
                        <a14:foregroundMark x1="35479" y1="28375" x2="35479" y2="28375"/>
                        <a14:foregroundMark x1="52361" y1="63864" x2="52361" y2="70089"/>
                        <a14:foregroundMark x1="47186" y1="93775" x2="55530" y2="93331"/>
                        <a14:foregroundMark x1="55530" y1="93331" x2="55627" y2="93331"/>
                      </a14:backgroundRemoval>
                    </a14:imgEffect>
                  </a14:imgLayer>
                </a14:imgProps>
              </a:ext>
              <a:ext uri="{28A0092B-C50C-407E-A947-70E740481C1C}">
                <a14:useLocalDpi xmlns:a14="http://schemas.microsoft.com/office/drawing/2010/main" val="0"/>
              </a:ext>
            </a:extLst>
          </a:blip>
          <a:stretch>
            <a:fillRect/>
          </a:stretch>
        </p:blipFill>
        <p:spPr>
          <a:xfrm>
            <a:off x="193236" y="2305006"/>
            <a:ext cx="5435053" cy="4348042"/>
          </a:xfrm>
          <a:prstGeom prst="rect">
            <a:avLst/>
          </a:prstGeom>
        </p:spPr>
      </p:pic>
      <p:sp>
        <p:nvSpPr>
          <p:cNvPr id="3" name="Rectangle: Rounded Corners 2">
            <a:extLst>
              <a:ext uri="{FF2B5EF4-FFF2-40B4-BE49-F238E27FC236}">
                <a16:creationId xmlns:a16="http://schemas.microsoft.com/office/drawing/2014/main" id="{FA755C9B-9E38-7800-C68A-5F321FD87D89}"/>
              </a:ext>
            </a:extLst>
          </p:cNvPr>
          <p:cNvSpPr/>
          <p:nvPr/>
        </p:nvSpPr>
        <p:spPr>
          <a:xfrm>
            <a:off x="4272454" y="3113065"/>
            <a:ext cx="7299436" cy="2751457"/>
          </a:xfrm>
          <a:prstGeom prst="roundRect">
            <a:avLst/>
          </a:prstGeom>
          <a:noFill/>
          <a:ln w="28575">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0000"/>
                </a:solidFill>
                <a:effectLst/>
                <a:uLnTx/>
                <a:uFillTx/>
                <a:latin typeface="Aptos" panose="02110004020202020204"/>
                <a:ea typeface="+mn-ea"/>
                <a:cs typeface="Arial" panose="020B0604020202020204" pitchFamily="34" charset="0"/>
              </a:rPr>
              <a:t>Sau khi thay thế từ ngữ, đoạn văn tránh được việc lặp lại từ ngữ, giúp cho việc diễn đạt trở nên cụ thể hơn, sinh động hơn.</a:t>
            </a:r>
            <a:endParaRPr kumimoji="0" lang="vi-VN" sz="4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Rectangle: Rounded Corners 3">
            <a:extLst>
              <a:ext uri="{FF2B5EF4-FFF2-40B4-BE49-F238E27FC236}">
                <a16:creationId xmlns:a16="http://schemas.microsoft.com/office/drawing/2014/main" id="{8B216415-7CEA-245D-9D14-F475F46F7C34}"/>
              </a:ext>
            </a:extLst>
          </p:cNvPr>
          <p:cNvSpPr/>
          <p:nvPr/>
        </p:nvSpPr>
        <p:spPr>
          <a:xfrm>
            <a:off x="1087819" y="827064"/>
            <a:ext cx="9522374" cy="1632358"/>
          </a:xfrm>
          <a:prstGeom prst="roundRect">
            <a:avLst/>
          </a:prstGeom>
          <a:noFill/>
          <a:ln w="28575">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tx1"/>
                </a:solidFill>
                <a:effectLst/>
                <a:uLnTx/>
                <a:uFillTx/>
                <a:latin typeface="Aptos" panose="02110004020202020204"/>
                <a:ea typeface="+mn-ea"/>
                <a:cs typeface="Arial" panose="020B0604020202020204" pitchFamily="34" charset="0"/>
              </a:rPr>
              <a:t>Nhận xét về cách diễn đạt trong các đoạn văn sau khi thay thế từ ngữ.</a:t>
            </a:r>
          </a:p>
        </p:txBody>
      </p:sp>
    </p:spTree>
    <p:extLst>
      <p:ext uri="{BB962C8B-B14F-4D97-AF65-F5344CB8AC3E}">
        <p14:creationId xmlns:p14="http://schemas.microsoft.com/office/powerpoint/2010/main" val="33505090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CFE"/>
        </a:solidFill>
        <a:effectLst/>
      </p:bgPr>
    </p:bg>
    <p:spTree>
      <p:nvGrpSpPr>
        <p:cNvPr id="1" name=""/>
        <p:cNvGrpSpPr/>
        <p:nvPr/>
      </p:nvGrpSpPr>
      <p:grpSpPr>
        <a:xfrm>
          <a:off x="0" y="0"/>
          <a:ext cx="0" cy="0"/>
          <a:chOff x="0" y="0"/>
          <a:chExt cx="0" cy="0"/>
        </a:xfrm>
      </p:grpSpPr>
      <p:sp>
        <p:nvSpPr>
          <p:cNvPr id="2" name="Freeform 2"/>
          <p:cNvSpPr/>
          <p:nvPr/>
        </p:nvSpPr>
        <p:spPr>
          <a:xfrm>
            <a:off x="6070601" y="-64645"/>
            <a:ext cx="9276739" cy="6922645"/>
          </a:xfrm>
          <a:custGeom>
            <a:avLst/>
            <a:gdLst/>
            <a:ahLst/>
            <a:cxnLst/>
            <a:rect l="l" t="t" r="r" b="b"/>
            <a:pathLst>
              <a:path w="13915109" h="10383967">
                <a:moveTo>
                  <a:pt x="0" y="0"/>
                </a:moveTo>
                <a:lnTo>
                  <a:pt x="13915109" y="0"/>
                </a:lnTo>
                <a:lnTo>
                  <a:pt x="13915109" y="10383967"/>
                </a:lnTo>
                <a:lnTo>
                  <a:pt x="0" y="10383967"/>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H="1">
            <a:off x="-3155339" y="-64645"/>
            <a:ext cx="9276739" cy="6922645"/>
          </a:xfrm>
          <a:custGeom>
            <a:avLst/>
            <a:gdLst/>
            <a:ahLst/>
            <a:cxnLst/>
            <a:rect l="l" t="t" r="r" b="b"/>
            <a:pathLst>
              <a:path w="13915109" h="10383967">
                <a:moveTo>
                  <a:pt x="13915109" y="0"/>
                </a:moveTo>
                <a:lnTo>
                  <a:pt x="0" y="0"/>
                </a:lnTo>
                <a:lnTo>
                  <a:pt x="0" y="10383967"/>
                </a:lnTo>
                <a:lnTo>
                  <a:pt x="13915109" y="10383967"/>
                </a:lnTo>
                <a:lnTo>
                  <a:pt x="1391510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635641" y="262464"/>
            <a:ext cx="4920718" cy="2818229"/>
          </a:xfrm>
          <a:custGeom>
            <a:avLst/>
            <a:gdLst/>
            <a:ahLst/>
            <a:cxnLst/>
            <a:rect l="l" t="t" r="r" b="b"/>
            <a:pathLst>
              <a:path w="7381077" h="4227344">
                <a:moveTo>
                  <a:pt x="0" y="0"/>
                </a:moveTo>
                <a:lnTo>
                  <a:pt x="7381078" y="0"/>
                </a:lnTo>
                <a:lnTo>
                  <a:pt x="7381078" y="4227344"/>
                </a:lnTo>
                <a:lnTo>
                  <a:pt x="0" y="4227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4998873" y="4739501"/>
            <a:ext cx="3147253" cy="1636571"/>
          </a:xfrm>
          <a:custGeom>
            <a:avLst/>
            <a:gdLst/>
            <a:ahLst/>
            <a:cxnLst/>
            <a:rect l="l" t="t" r="r" b="b"/>
            <a:pathLst>
              <a:path w="4720879" h="2454857">
                <a:moveTo>
                  <a:pt x="0" y="0"/>
                </a:moveTo>
                <a:lnTo>
                  <a:pt x="4720879" y="0"/>
                </a:lnTo>
                <a:lnTo>
                  <a:pt x="4720879" y="2454857"/>
                </a:lnTo>
                <a:lnTo>
                  <a:pt x="0" y="24548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9751527" y="4739501"/>
            <a:ext cx="2165220" cy="1526480"/>
          </a:xfrm>
          <a:custGeom>
            <a:avLst/>
            <a:gdLst/>
            <a:ahLst/>
            <a:cxnLst/>
            <a:rect l="l" t="t" r="r" b="b"/>
            <a:pathLst>
              <a:path w="3247830" h="2289720">
                <a:moveTo>
                  <a:pt x="0" y="0"/>
                </a:moveTo>
                <a:lnTo>
                  <a:pt x="3247829" y="0"/>
                </a:lnTo>
                <a:lnTo>
                  <a:pt x="3247829" y="2289720"/>
                </a:lnTo>
                <a:lnTo>
                  <a:pt x="0" y="22897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376092" y="4681570"/>
            <a:ext cx="2163077" cy="1670977"/>
          </a:xfrm>
          <a:custGeom>
            <a:avLst/>
            <a:gdLst/>
            <a:ahLst/>
            <a:cxnLst/>
            <a:rect l="l" t="t" r="r" b="b"/>
            <a:pathLst>
              <a:path w="3244615" h="2506465">
                <a:moveTo>
                  <a:pt x="0" y="0"/>
                </a:moveTo>
                <a:lnTo>
                  <a:pt x="3244615" y="0"/>
                </a:lnTo>
                <a:lnTo>
                  <a:pt x="3244615" y="2506465"/>
                </a:lnTo>
                <a:lnTo>
                  <a:pt x="0" y="25064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2453540" y="3721729"/>
            <a:ext cx="1430506" cy="2630816"/>
          </a:xfrm>
          <a:custGeom>
            <a:avLst/>
            <a:gdLst/>
            <a:ahLst/>
            <a:cxnLst/>
            <a:rect l="l" t="t" r="r" b="b"/>
            <a:pathLst>
              <a:path w="2145759" h="3946224">
                <a:moveTo>
                  <a:pt x="0" y="0"/>
                </a:moveTo>
                <a:lnTo>
                  <a:pt x="2145760" y="0"/>
                </a:lnTo>
                <a:lnTo>
                  <a:pt x="2145760" y="3946225"/>
                </a:lnTo>
                <a:lnTo>
                  <a:pt x="0" y="39462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8242388" y="4826875"/>
            <a:ext cx="1350389" cy="1345325"/>
          </a:xfrm>
          <a:custGeom>
            <a:avLst/>
            <a:gdLst/>
            <a:ahLst/>
            <a:cxnLst/>
            <a:rect l="l" t="t" r="r" b="b"/>
            <a:pathLst>
              <a:path w="2025584" h="2017988">
                <a:moveTo>
                  <a:pt x="0" y="0"/>
                </a:moveTo>
                <a:lnTo>
                  <a:pt x="2025584" y="0"/>
                </a:lnTo>
                <a:lnTo>
                  <a:pt x="2025584" y="2017988"/>
                </a:lnTo>
                <a:lnTo>
                  <a:pt x="0" y="20179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a:off x="3884046" y="4806099"/>
            <a:ext cx="952998" cy="1546447"/>
          </a:xfrm>
          <a:custGeom>
            <a:avLst/>
            <a:gdLst/>
            <a:ahLst/>
            <a:cxnLst/>
            <a:rect l="l" t="t" r="r" b="b"/>
            <a:pathLst>
              <a:path w="1429497" h="2319670">
                <a:moveTo>
                  <a:pt x="0" y="0"/>
                </a:moveTo>
                <a:lnTo>
                  <a:pt x="1429497" y="0"/>
                </a:lnTo>
                <a:lnTo>
                  <a:pt x="1429497" y="2319671"/>
                </a:lnTo>
                <a:lnTo>
                  <a:pt x="0" y="231967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p:cNvSpPr/>
          <p:nvPr/>
        </p:nvSpPr>
        <p:spPr>
          <a:xfrm rot="2099990">
            <a:off x="7974789" y="763455"/>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p:cNvSpPr/>
          <p:nvPr/>
        </p:nvSpPr>
        <p:spPr>
          <a:xfrm rot="-1503479">
            <a:off x="8662418" y="2461273"/>
            <a:ext cx="342673" cy="228033"/>
          </a:xfrm>
          <a:custGeom>
            <a:avLst/>
            <a:gdLst/>
            <a:ahLst/>
            <a:cxnLst/>
            <a:rect l="l" t="t" r="r" b="b"/>
            <a:pathLst>
              <a:path w="514010" h="342050">
                <a:moveTo>
                  <a:pt x="0" y="0"/>
                </a:moveTo>
                <a:lnTo>
                  <a:pt x="514011" y="0"/>
                </a:lnTo>
                <a:lnTo>
                  <a:pt x="514011"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rot="-1965373">
            <a:off x="2222031" y="2096830"/>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p:nvPr/>
        </p:nvSpPr>
        <p:spPr>
          <a:xfrm rot="2842188">
            <a:off x="2997456" y="1557561"/>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17"/>
          <p:cNvSpPr/>
          <p:nvPr/>
        </p:nvSpPr>
        <p:spPr>
          <a:xfrm rot="683588">
            <a:off x="8664699" y="1572250"/>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8"/>
          <p:cNvSpPr/>
          <p:nvPr/>
        </p:nvSpPr>
        <p:spPr>
          <a:xfrm rot="871761">
            <a:off x="9221514" y="2903425"/>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9"/>
          <p:cNvSpPr/>
          <p:nvPr/>
        </p:nvSpPr>
        <p:spPr>
          <a:xfrm rot="2099990">
            <a:off x="2882464" y="2775004"/>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0"/>
          <p:cNvSpPr/>
          <p:nvPr/>
        </p:nvSpPr>
        <p:spPr>
          <a:xfrm rot="-1503479">
            <a:off x="3593910" y="779274"/>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rot="2099990">
            <a:off x="9627189" y="2150214"/>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2"/>
          <p:cNvSpPr/>
          <p:nvPr/>
        </p:nvSpPr>
        <p:spPr>
          <a:xfrm rot="-1503479">
            <a:off x="9425014" y="747636"/>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3"/>
          <p:cNvSpPr/>
          <p:nvPr/>
        </p:nvSpPr>
        <p:spPr>
          <a:xfrm rot="1855390">
            <a:off x="2162084" y="795093"/>
            <a:ext cx="342673" cy="228033"/>
          </a:xfrm>
          <a:custGeom>
            <a:avLst/>
            <a:gdLst/>
            <a:ahLst/>
            <a:cxnLst/>
            <a:rect l="l" t="t" r="r" b="b"/>
            <a:pathLst>
              <a:path w="514010" h="342050">
                <a:moveTo>
                  <a:pt x="0" y="0"/>
                </a:moveTo>
                <a:lnTo>
                  <a:pt x="514011" y="0"/>
                </a:lnTo>
                <a:lnTo>
                  <a:pt x="514011" y="342050"/>
                </a:lnTo>
                <a:lnTo>
                  <a:pt x="0" y="34205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4"/>
          <p:cNvSpPr/>
          <p:nvPr/>
        </p:nvSpPr>
        <p:spPr>
          <a:xfrm rot="-1503479">
            <a:off x="1753009" y="2727572"/>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Box 3">
            <a:extLst>
              <a:ext uri="{FF2B5EF4-FFF2-40B4-BE49-F238E27FC236}">
                <a16:creationId xmlns:a16="http://schemas.microsoft.com/office/drawing/2014/main" id="{969DEAA7-EC31-7D10-1BCC-A9D2E0D76815}"/>
              </a:ext>
            </a:extLst>
          </p:cNvPr>
          <p:cNvSpPr txBox="1"/>
          <p:nvPr/>
        </p:nvSpPr>
        <p:spPr>
          <a:xfrm>
            <a:off x="2696928" y="780996"/>
            <a:ext cx="7352674" cy="34163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Tìm</a:t>
            </a:r>
            <a:r>
              <a:rPr kumimoji="0" lang="en-US" sz="7200" b="0" i="0" u="none" strike="noStrike" kern="1200" cap="none" spc="0" normalizeH="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và</a:t>
            </a:r>
            <a:r>
              <a:rPr kumimoji="0" lang="en-US" sz="7200" b="0" i="0" u="none" strike="noStrike" kern="1200" cap="none" spc="0" normalizeH="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nêu</a:t>
            </a:r>
            <a:r>
              <a:rPr kumimoji="0" lang="en-US" sz="7200" b="0" i="0" u="none" strike="noStrike" kern="1200" cap="none" spc="0" normalizeH="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tác</a:t>
            </a:r>
            <a:r>
              <a:rPr kumimoji="0" lang="en-US" sz="7200" b="0" i="0" u="none" strike="noStrike" kern="1200" cap="none" spc="0" normalizeH="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dụng</a:t>
            </a:r>
            <a:r>
              <a:rPr kumimoji="0" lang="en-US" sz="7200" b="0" i="0" u="none" strike="noStrike" kern="1200" cap="none" spc="0" normalizeH="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của</a:t>
            </a:r>
            <a:r>
              <a:rPr kumimoji="0" lang="en-US" sz="7200" b="0" i="0" u="none" strike="noStrike" kern="1200" cap="none" spc="0" normalizeH="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việc</a:t>
            </a:r>
            <a:r>
              <a:rPr kumimoji="0" lang="en-US" sz="72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baseline="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sử</a:t>
            </a:r>
            <a:r>
              <a:rPr kumimoji="0" lang="en-US" sz="72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baseline="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dụng</a:t>
            </a:r>
            <a:endParaRPr kumimoji="0" lang="en-US" sz="72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baseline="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từ</a:t>
            </a:r>
            <a:r>
              <a:rPr kumimoji="0" lang="en-US" sz="72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baseline="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đồng</a:t>
            </a:r>
            <a:r>
              <a:rPr kumimoji="0" lang="en-US" sz="72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a:t>
            </a:r>
            <a:r>
              <a:rPr kumimoji="0" lang="en-US" sz="7200" b="0" i="0" u="none" strike="noStrike" kern="1200" cap="none" spc="0" normalizeH="0" baseline="0" noProof="0" dirty="0" err="1">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nghĩa</a:t>
            </a:r>
            <a:endParaRPr kumimoji="0" lang="en-US" sz="72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endParaRPr>
          </a:p>
        </p:txBody>
      </p:sp>
    </p:spTree>
    <p:extLst>
      <p:ext uri="{BB962C8B-B14F-4D97-AF65-F5344CB8AC3E}">
        <p14:creationId xmlns:p14="http://schemas.microsoft.com/office/powerpoint/2010/main" val="3153066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00" fill="hold"/>
                                        <p:tgtEl>
                                          <p:spTgt spid="25"/>
                                        </p:tgtEl>
                                        <p:attrNameLst>
                                          <p:attrName>ppt_w</p:attrName>
                                        </p:attrNameLst>
                                      </p:cBhvr>
                                      <p:tavLst>
                                        <p:tav tm="0">
                                          <p:val>
                                            <p:fltVal val="0"/>
                                          </p:val>
                                        </p:tav>
                                        <p:tav tm="100000">
                                          <p:val>
                                            <p:strVal val="#ppt_w"/>
                                          </p:val>
                                        </p:tav>
                                      </p:tavLst>
                                    </p:anim>
                                    <p:anim calcmode="lin" valueType="num">
                                      <p:cBhvr>
                                        <p:cTn id="8" dur="700" fill="hold"/>
                                        <p:tgtEl>
                                          <p:spTgt spid="25"/>
                                        </p:tgtEl>
                                        <p:attrNameLst>
                                          <p:attrName>ppt_h</p:attrName>
                                        </p:attrNameLst>
                                      </p:cBhvr>
                                      <p:tavLst>
                                        <p:tav tm="0">
                                          <p:val>
                                            <p:fltVal val="0"/>
                                          </p:val>
                                        </p:tav>
                                        <p:tav tm="100000">
                                          <p:val>
                                            <p:strVal val="#ppt_h"/>
                                          </p:val>
                                        </p:tav>
                                      </p:tavLst>
                                    </p:anim>
                                    <p:animEffect transition="in" filter="fade">
                                      <p:cBhvr>
                                        <p:cTn id="9" dur="700"/>
                                        <p:tgtEl>
                                          <p:spTgt spid="25"/>
                                        </p:tgtEl>
                                      </p:cBhvr>
                                    </p:animEffect>
                                  </p:childTnLst>
                                </p:cTn>
                              </p:par>
                            </p:childTnLst>
                          </p:cTn>
                        </p:par>
                        <p:par>
                          <p:cTn id="10" fill="hold">
                            <p:stCondLst>
                              <p:cond delay="700"/>
                            </p:stCondLst>
                            <p:childTnLst>
                              <p:par>
                                <p:cTn id="11" presetID="32" presetClass="emph" presetSubtype="0" fill="hold" grpId="1" nodeType="afterEffect">
                                  <p:stCondLst>
                                    <p:cond delay="0"/>
                                  </p:stCondLst>
                                  <p:childTnLst>
                                    <p:animRot by="120000">
                                      <p:cBhvr>
                                        <p:cTn id="12" dur="100" fill="hold">
                                          <p:stCondLst>
                                            <p:cond delay="0"/>
                                          </p:stCondLst>
                                        </p:cTn>
                                        <p:tgtEl>
                                          <p:spTgt spid="25"/>
                                        </p:tgtEl>
                                        <p:attrNameLst>
                                          <p:attrName>r</p:attrName>
                                        </p:attrNameLst>
                                      </p:cBhvr>
                                    </p:animRot>
                                    <p:animRot by="-240000">
                                      <p:cBhvr>
                                        <p:cTn id="13" dur="200" fill="hold">
                                          <p:stCondLst>
                                            <p:cond delay="200"/>
                                          </p:stCondLst>
                                        </p:cTn>
                                        <p:tgtEl>
                                          <p:spTgt spid="25"/>
                                        </p:tgtEl>
                                        <p:attrNameLst>
                                          <p:attrName>r</p:attrName>
                                        </p:attrNameLst>
                                      </p:cBhvr>
                                    </p:animRot>
                                    <p:animRot by="240000">
                                      <p:cBhvr>
                                        <p:cTn id="14" dur="200" fill="hold">
                                          <p:stCondLst>
                                            <p:cond delay="400"/>
                                          </p:stCondLst>
                                        </p:cTn>
                                        <p:tgtEl>
                                          <p:spTgt spid="25"/>
                                        </p:tgtEl>
                                        <p:attrNameLst>
                                          <p:attrName>r</p:attrName>
                                        </p:attrNameLst>
                                      </p:cBhvr>
                                    </p:animRot>
                                    <p:animRot by="-240000">
                                      <p:cBhvr>
                                        <p:cTn id="15" dur="200" fill="hold">
                                          <p:stCondLst>
                                            <p:cond delay="600"/>
                                          </p:stCondLst>
                                        </p:cTn>
                                        <p:tgtEl>
                                          <p:spTgt spid="25"/>
                                        </p:tgtEl>
                                        <p:attrNameLst>
                                          <p:attrName>r</p:attrName>
                                        </p:attrNameLst>
                                      </p:cBhvr>
                                    </p:animRot>
                                    <p:animRot by="120000">
                                      <p:cBhvr>
                                        <p:cTn id="16" dur="200" fill="hold">
                                          <p:stCondLst>
                                            <p:cond delay="800"/>
                                          </p:stCondLst>
                                        </p:cTn>
                                        <p:tgtEl>
                                          <p:spTgt spid="25"/>
                                        </p:tgtEl>
                                        <p:attrNameLst>
                                          <p:attrName>r</p:attrName>
                                        </p:attrNameLst>
                                      </p:cBhvr>
                                    </p:animRot>
                                  </p:childTnLst>
                                  <p:subTnLst>
                                    <p:audio>
                                      <p:cMediaNode>
                                        <p:cTn display="0" masterRel="sameClick">
                                          <p:stCondLst>
                                            <p:cond evt="begin" delay="0">
                                              <p:tn val="11"/>
                                            </p:cond>
                                          </p:stCondLst>
                                          <p:endCondLst>
                                            <p:cond evt="onStopAudio" delay="0">
                                              <p:tgtEl>
                                                <p:sldTgt/>
                                              </p:tgtEl>
                                            </p:cond>
                                          </p:endCondLst>
                                        </p:cTn>
                                        <p:tgtEl>
                                          <p:sndTgt r:embed="rId2" name="Tieng-tinh-tinh-www_tiengdong_co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DBFC3477-8A54-BB7D-9787-65D1E26C0D84}"/>
              </a:ext>
            </a:extLst>
          </p:cNvPr>
          <p:cNvSpPr txBox="1"/>
          <p:nvPr/>
        </p:nvSpPr>
        <p:spPr>
          <a:xfrm>
            <a:off x="618795" y="559704"/>
            <a:ext cx="10448597" cy="1077218"/>
          </a:xfrm>
          <a:prstGeom prst="rect">
            <a:avLst/>
          </a:prstGeom>
          <a:noFill/>
        </p:spPr>
        <p:txBody>
          <a:bodyPr wrap="square">
            <a:spAutoFit/>
          </a:bodyPr>
          <a:lstStyle/>
          <a:p>
            <a:pPr algn="just"/>
            <a:r>
              <a:rPr lang="vi-VN" sz="3200">
                <a:solidFill>
                  <a:srgbClr val="FF0000"/>
                </a:solidFill>
              </a:rPr>
              <a:t>3.</a:t>
            </a:r>
            <a:r>
              <a:rPr lang="en-US" sz="3200"/>
              <a:t> </a:t>
            </a:r>
            <a:r>
              <a:rPr lang="vi-VN" sz="3200"/>
              <a:t>Tìm từ đồng nghĩa và nêu tác dụng của việc sử dụng từ đồng nghĩa trong mỗi đoạn thơ, câu văn sau:</a:t>
            </a:r>
          </a:p>
        </p:txBody>
      </p:sp>
      <p:sp>
        <p:nvSpPr>
          <p:cNvPr id="4" name="TextBox 3">
            <a:extLst>
              <a:ext uri="{FF2B5EF4-FFF2-40B4-BE49-F238E27FC236}">
                <a16:creationId xmlns:a16="http://schemas.microsoft.com/office/drawing/2014/main" id="{17475F17-A592-1D4E-7093-57AE6416610D}"/>
              </a:ext>
            </a:extLst>
          </p:cNvPr>
          <p:cNvSpPr txBox="1"/>
          <p:nvPr/>
        </p:nvSpPr>
        <p:spPr>
          <a:xfrm>
            <a:off x="618795" y="2023205"/>
            <a:ext cx="6507218" cy="2554545"/>
          </a:xfrm>
          <a:prstGeom prst="rect">
            <a:avLst/>
          </a:prstGeom>
          <a:noFill/>
        </p:spPr>
        <p:txBody>
          <a:bodyPr wrap="square">
            <a:spAutoFit/>
          </a:bodyPr>
          <a:lstStyle/>
          <a:p>
            <a:pPr algn="just"/>
            <a:r>
              <a:rPr lang="en-US" sz="3200">
                <a:solidFill>
                  <a:srgbClr val="FF0000"/>
                </a:solidFill>
              </a:rPr>
              <a:t>a. </a:t>
            </a:r>
            <a:r>
              <a:rPr lang="vi-VN" sz="3200"/>
              <a:t>Nhớ ngày đông giá rét</a:t>
            </a:r>
            <a:endParaRPr lang="en-US" sz="3200"/>
          </a:p>
          <a:p>
            <a:pPr algn="just"/>
            <a:r>
              <a:rPr lang="vi-VN" sz="3200"/>
              <a:t>Những lá vàng bay xa</a:t>
            </a:r>
            <a:endParaRPr lang="en-US" sz="3200"/>
          </a:p>
          <a:p>
            <a:pPr algn="just"/>
            <a:r>
              <a:rPr lang="vi-VN" sz="3200"/>
              <a:t>Thân cây gầy lạnh buốt</a:t>
            </a:r>
            <a:endParaRPr lang="en-US" sz="3200"/>
          </a:p>
          <a:p>
            <a:pPr algn="just"/>
            <a:r>
              <a:rPr lang="vi-VN" sz="3200"/>
              <a:t>Đứng giữa trời mưa sa.</a:t>
            </a:r>
            <a:endParaRPr lang="en-US" sz="3200"/>
          </a:p>
          <a:p>
            <a:pPr algn="just"/>
            <a:r>
              <a:rPr lang="en-US" sz="3200"/>
              <a:t>		</a:t>
            </a:r>
            <a:r>
              <a:rPr lang="en-US" sz="2800" i="1"/>
              <a:t>Nguyễn Lãm Thắng</a:t>
            </a:r>
            <a:endParaRPr lang="en-US" sz="3200" i="1"/>
          </a:p>
        </p:txBody>
      </p:sp>
      <p:sp>
        <p:nvSpPr>
          <p:cNvPr id="5" name="TextBox 4">
            <a:extLst>
              <a:ext uri="{FF2B5EF4-FFF2-40B4-BE49-F238E27FC236}">
                <a16:creationId xmlns:a16="http://schemas.microsoft.com/office/drawing/2014/main" id="{0F4FCC38-9BAE-BDAB-4EBF-64401F1640FC}"/>
              </a:ext>
            </a:extLst>
          </p:cNvPr>
          <p:cNvSpPr txBox="1"/>
          <p:nvPr/>
        </p:nvSpPr>
        <p:spPr>
          <a:xfrm>
            <a:off x="5637465" y="2135961"/>
            <a:ext cx="6507218" cy="2554545"/>
          </a:xfrm>
          <a:prstGeom prst="rect">
            <a:avLst/>
          </a:prstGeom>
          <a:noFill/>
        </p:spPr>
        <p:txBody>
          <a:bodyPr wrap="square">
            <a:spAutoFit/>
          </a:bodyPr>
          <a:lstStyle/>
          <a:p>
            <a:pPr algn="just"/>
            <a:r>
              <a:rPr lang="vi-VN" sz="3200">
                <a:solidFill>
                  <a:srgbClr val="FF0000"/>
                </a:solidFill>
              </a:rPr>
              <a:t>b. </a:t>
            </a:r>
            <a:r>
              <a:rPr lang="en-US" sz="3200">
                <a:solidFill>
                  <a:srgbClr val="FF0000"/>
                </a:solidFill>
              </a:rPr>
              <a:t>	</a:t>
            </a:r>
            <a:r>
              <a:rPr lang="vi-VN" sz="3200"/>
              <a:t>Bà mình vừa ở quê ra</a:t>
            </a:r>
            <a:endParaRPr lang="en-US" sz="3200"/>
          </a:p>
          <a:p>
            <a:pPr algn="just"/>
            <a:r>
              <a:rPr lang="vi-VN" sz="3200"/>
              <a:t>Bà mang cả bưởi, cả na đi cùng</a:t>
            </a:r>
          </a:p>
          <a:p>
            <a:pPr algn="just"/>
            <a:r>
              <a:rPr lang="en-US" sz="3200"/>
              <a:t>	</a:t>
            </a:r>
            <a:r>
              <a:rPr lang="vi-VN" sz="3200"/>
              <a:t>Áo bà xe cọ lấm lưng   </a:t>
            </a:r>
            <a:endParaRPr lang="en-US" sz="3200"/>
          </a:p>
          <a:p>
            <a:pPr algn="just"/>
            <a:r>
              <a:rPr lang="vi-VN" sz="3200"/>
              <a:t>Bưởi, na bà bế, bà bồng trên tay.</a:t>
            </a:r>
            <a:endParaRPr lang="en-US" sz="3200"/>
          </a:p>
          <a:p>
            <a:pPr algn="just"/>
            <a:r>
              <a:rPr lang="en-US" sz="2800" i="1"/>
              <a:t>			</a:t>
            </a:r>
            <a:r>
              <a:rPr lang="vi-VN" sz="2800" i="1"/>
              <a:t>Phan Quế</a:t>
            </a:r>
          </a:p>
        </p:txBody>
      </p:sp>
      <p:pic>
        <p:nvPicPr>
          <p:cNvPr id="10" name="Picture 9">
            <a:extLst>
              <a:ext uri="{FF2B5EF4-FFF2-40B4-BE49-F238E27FC236}">
                <a16:creationId xmlns:a16="http://schemas.microsoft.com/office/drawing/2014/main" id="{620888D2-BE43-58F2-9D94-B4308F88F74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544" b="99566" l="9914" r="89871">
                        <a14:foregroundMark x1="40086" y1="17787" x2="54095" y2="26247"/>
                        <a14:foregroundMark x1="26724" y1="80043" x2="34052" y2="95228"/>
                        <a14:foregroundMark x1="24569" y1="85683" x2="43534" y2="94577"/>
                        <a14:foregroundMark x1="51293" y1="93926" x2="55172" y2="96312"/>
                        <a14:foregroundMark x1="35776" y1="96746" x2="39655" y2="99566"/>
                        <a14:foregroundMark x1="40086" y1="23427" x2="45690" y2="28416"/>
                        <a14:backgroundMark x1="14440" y1="30586" x2="16810" y2="62039"/>
                        <a14:backgroundMark x1="68103" y1="64208" x2="75862" y2="83297"/>
                      </a14:backgroundRemoval>
                    </a14:imgEffect>
                  </a14:imgLayer>
                </a14:imgProps>
              </a:ext>
            </a:extLst>
          </a:blip>
          <a:stretch>
            <a:fillRect/>
          </a:stretch>
        </p:blipFill>
        <p:spPr>
          <a:xfrm>
            <a:off x="9723043" y="3729823"/>
            <a:ext cx="2688698" cy="2671315"/>
          </a:xfrm>
          <a:prstGeom prst="rect">
            <a:avLst/>
          </a:prstGeom>
        </p:spPr>
      </p:pic>
      <p:sp>
        <p:nvSpPr>
          <p:cNvPr id="11" name="TextBox 10">
            <a:extLst>
              <a:ext uri="{FF2B5EF4-FFF2-40B4-BE49-F238E27FC236}">
                <a16:creationId xmlns:a16="http://schemas.microsoft.com/office/drawing/2014/main" id="{D6F46237-C7AE-2DF9-48D9-3C89CE139C70}"/>
              </a:ext>
            </a:extLst>
          </p:cNvPr>
          <p:cNvSpPr txBox="1"/>
          <p:nvPr/>
        </p:nvSpPr>
        <p:spPr>
          <a:xfrm>
            <a:off x="651321" y="4650326"/>
            <a:ext cx="7957646" cy="2062103"/>
          </a:xfrm>
          <a:prstGeom prst="rect">
            <a:avLst/>
          </a:prstGeom>
          <a:noFill/>
        </p:spPr>
        <p:txBody>
          <a:bodyPr wrap="square">
            <a:spAutoFit/>
          </a:bodyPr>
          <a:lstStyle/>
          <a:p>
            <a:pPr algn="just"/>
            <a:r>
              <a:rPr lang="vi-VN" sz="3200">
                <a:solidFill>
                  <a:srgbClr val="FF0000"/>
                </a:solidFill>
              </a:rPr>
              <a:t>c. </a:t>
            </a:r>
            <a:r>
              <a:rPr lang="vi-VN" sz="3200"/>
              <a:t>Chị Sứ yêu biết bao nhiêu cái chốn này, nơi chị oa oa cất tiếng khóc đầu tiên, nơi quả ngọt trái sai đã thắm hồng da dẻ chị. </a:t>
            </a:r>
            <a:r>
              <a:rPr lang="en-US" sz="3200"/>
              <a:t>					</a:t>
            </a:r>
            <a:r>
              <a:rPr lang="vi-VN" sz="2400" i="1"/>
              <a:t>Anh Đức</a:t>
            </a:r>
            <a:endParaRPr lang="vi-VN" sz="2800" i="1"/>
          </a:p>
        </p:txBody>
      </p:sp>
    </p:spTree>
    <p:extLst>
      <p:ext uri="{BB962C8B-B14F-4D97-AF65-F5344CB8AC3E}">
        <p14:creationId xmlns:p14="http://schemas.microsoft.com/office/powerpoint/2010/main" val="1822087300"/>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kids picking up trash in a park&#10;&#10;Description automatically generated with medium confidence">
            <a:extLst>
              <a:ext uri="{FF2B5EF4-FFF2-40B4-BE49-F238E27FC236}">
                <a16:creationId xmlns:a16="http://schemas.microsoft.com/office/drawing/2014/main" id="{8FF5BCCB-9465-2E18-37AB-16375DA05880}"/>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 name="Rectangle: Rounded Corners 1">
            <a:extLst>
              <a:ext uri="{FF2B5EF4-FFF2-40B4-BE49-F238E27FC236}">
                <a16:creationId xmlns:a16="http://schemas.microsoft.com/office/drawing/2014/main" id="{DB5DBDC7-0D70-B74D-E8E9-E1426B5E1CBF}"/>
              </a:ext>
            </a:extLst>
          </p:cNvPr>
          <p:cNvSpPr/>
          <p:nvPr/>
        </p:nvSpPr>
        <p:spPr>
          <a:xfrm>
            <a:off x="366948" y="274198"/>
            <a:ext cx="11458104" cy="6309604"/>
          </a:xfrm>
          <a:prstGeom prst="roundRect">
            <a:avLst>
              <a:gd name="adj" fmla="val 11162"/>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Rounded Corners 11">
            <a:extLst>
              <a:ext uri="{FF2B5EF4-FFF2-40B4-BE49-F238E27FC236}">
                <a16:creationId xmlns:a16="http://schemas.microsoft.com/office/drawing/2014/main" id="{CCA15E72-19B2-F400-E576-2927EDE0AC86}"/>
              </a:ext>
            </a:extLst>
          </p:cNvPr>
          <p:cNvSpPr/>
          <p:nvPr/>
        </p:nvSpPr>
        <p:spPr>
          <a:xfrm>
            <a:off x="2499715" y="1087805"/>
            <a:ext cx="6486629" cy="1970963"/>
          </a:xfrm>
          <a:custGeom>
            <a:avLst/>
            <a:gdLst>
              <a:gd name="connsiteX0" fmla="*/ 0 w 6486629"/>
              <a:gd name="connsiteY0" fmla="*/ 328500 h 1970963"/>
              <a:gd name="connsiteX1" fmla="*/ 328500 w 6486629"/>
              <a:gd name="connsiteY1" fmla="*/ 0 h 1970963"/>
              <a:gd name="connsiteX2" fmla="*/ 6158129 w 6486629"/>
              <a:gd name="connsiteY2" fmla="*/ 0 h 1970963"/>
              <a:gd name="connsiteX3" fmla="*/ 6486629 w 6486629"/>
              <a:gd name="connsiteY3" fmla="*/ 328500 h 1970963"/>
              <a:gd name="connsiteX4" fmla="*/ 6486629 w 6486629"/>
              <a:gd name="connsiteY4" fmla="*/ 1642463 h 1970963"/>
              <a:gd name="connsiteX5" fmla="*/ 6158129 w 6486629"/>
              <a:gd name="connsiteY5" fmla="*/ 1970963 h 1970963"/>
              <a:gd name="connsiteX6" fmla="*/ 328500 w 6486629"/>
              <a:gd name="connsiteY6" fmla="*/ 1970963 h 1970963"/>
              <a:gd name="connsiteX7" fmla="*/ 0 w 6486629"/>
              <a:gd name="connsiteY7" fmla="*/ 1642463 h 1970963"/>
              <a:gd name="connsiteX8" fmla="*/ 0 w 6486629"/>
              <a:gd name="connsiteY8" fmla="*/ 328500 h 197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86629" h="1970963" fill="none" extrusionOk="0">
                <a:moveTo>
                  <a:pt x="0" y="328500"/>
                </a:moveTo>
                <a:cubicBezTo>
                  <a:pt x="934" y="172353"/>
                  <a:pt x="158897" y="19842"/>
                  <a:pt x="328500" y="0"/>
                </a:cubicBezTo>
                <a:cubicBezTo>
                  <a:pt x="1818688" y="72427"/>
                  <a:pt x="4910755" y="61419"/>
                  <a:pt x="6158129" y="0"/>
                </a:cubicBezTo>
                <a:cubicBezTo>
                  <a:pt x="6334460" y="-35074"/>
                  <a:pt x="6463491" y="140075"/>
                  <a:pt x="6486629" y="328500"/>
                </a:cubicBezTo>
                <a:cubicBezTo>
                  <a:pt x="6474540" y="876142"/>
                  <a:pt x="6600363" y="1388625"/>
                  <a:pt x="6486629" y="1642463"/>
                </a:cubicBezTo>
                <a:cubicBezTo>
                  <a:pt x="6488628" y="1813745"/>
                  <a:pt x="6320374" y="1949460"/>
                  <a:pt x="6158129" y="1970963"/>
                </a:cubicBezTo>
                <a:cubicBezTo>
                  <a:pt x="5487769" y="2000790"/>
                  <a:pt x="3192149" y="1891657"/>
                  <a:pt x="328500" y="1970963"/>
                </a:cubicBezTo>
                <a:cubicBezTo>
                  <a:pt x="178156" y="1967449"/>
                  <a:pt x="-34917" y="1830794"/>
                  <a:pt x="0" y="1642463"/>
                </a:cubicBezTo>
                <a:cubicBezTo>
                  <a:pt x="94641" y="1439470"/>
                  <a:pt x="-62749" y="524476"/>
                  <a:pt x="0" y="328500"/>
                </a:cubicBezTo>
                <a:close/>
              </a:path>
              <a:path w="6486629" h="1970963" stroke="0" extrusionOk="0">
                <a:moveTo>
                  <a:pt x="0" y="328500"/>
                </a:moveTo>
                <a:cubicBezTo>
                  <a:pt x="16904" y="151682"/>
                  <a:pt x="158473" y="23750"/>
                  <a:pt x="328500" y="0"/>
                </a:cubicBezTo>
                <a:cubicBezTo>
                  <a:pt x="1665389" y="123000"/>
                  <a:pt x="4516282" y="-96860"/>
                  <a:pt x="6158129" y="0"/>
                </a:cubicBezTo>
                <a:cubicBezTo>
                  <a:pt x="6337183" y="-1807"/>
                  <a:pt x="6488675" y="142948"/>
                  <a:pt x="6486629" y="328500"/>
                </a:cubicBezTo>
                <a:cubicBezTo>
                  <a:pt x="6572589" y="909746"/>
                  <a:pt x="6592273" y="1068082"/>
                  <a:pt x="6486629" y="1642463"/>
                </a:cubicBezTo>
                <a:cubicBezTo>
                  <a:pt x="6478251" y="1826924"/>
                  <a:pt x="6330055" y="1969408"/>
                  <a:pt x="6158129" y="1970963"/>
                </a:cubicBezTo>
                <a:cubicBezTo>
                  <a:pt x="4025139" y="1810256"/>
                  <a:pt x="1550521" y="2010630"/>
                  <a:pt x="328500" y="1970963"/>
                </a:cubicBezTo>
                <a:cubicBezTo>
                  <a:pt x="137070" y="1968943"/>
                  <a:pt x="-30561" y="1810044"/>
                  <a:pt x="0" y="1642463"/>
                </a:cubicBezTo>
                <a:cubicBezTo>
                  <a:pt x="428" y="1365706"/>
                  <a:pt x="113056" y="527496"/>
                  <a:pt x="0" y="328500"/>
                </a:cubicBezTo>
                <a:close/>
              </a:path>
            </a:pathLst>
          </a:custGeom>
          <a:solidFill>
            <a:srgbClr val="CCFFCC"/>
          </a:solidFill>
          <a:ln w="38100">
            <a:solidFill>
              <a:srgbClr val="002060"/>
            </a:solid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A02B93">
                      <a:lumMod val="60000"/>
                      <a:lumOff val="40000"/>
                    </a:srgbClr>
                  </a:outerShdw>
                </a:effectLst>
                <a:uLnTx/>
                <a:uFillTx/>
                <a:latin typeface="SVN-ARCO Typography" panose="020B0603050302020204" pitchFamily="34" charset="2"/>
                <a:ea typeface="+mn-ea"/>
                <a:cs typeface="Calibri" panose="020F0502020204030204" pitchFamily="34" charset="0"/>
              </a:rPr>
              <a:t>THẢO </a:t>
            </a:r>
            <a:r>
              <a:rPr kumimoji="0" lang="en-US" sz="5400" b="1" i="0" u="none" strike="noStrike" kern="1200" cap="none" spc="0" normalizeH="0" baseline="0" noProof="0">
                <a:ln w="9525">
                  <a:solidFill>
                    <a:prstClr val="white"/>
                  </a:solidFill>
                  <a:prstDash val="solid"/>
                </a:ln>
                <a:solidFill>
                  <a:srgbClr val="002060"/>
                </a:solidFill>
                <a:effectLst>
                  <a:outerShdw blurRad="12700" dist="38100" dir="2700000" algn="tl" rotWithShape="0">
                    <a:srgbClr val="A02B93">
                      <a:lumMod val="60000"/>
                      <a:lumOff val="40000"/>
                    </a:srgbClr>
                  </a:outerShdw>
                </a:effectLst>
                <a:uLnTx/>
                <a:uFillTx/>
                <a:latin typeface="SVN-ARCO Typography" panose="020B0603050302020204" pitchFamily="34" charset="2"/>
                <a:ea typeface="+mn-ea"/>
                <a:cs typeface="Calibri" panose="020F0502020204030204" pitchFamily="34" charset="0"/>
              </a:rPr>
              <a:t>LUẬN NHÓM</a:t>
            </a:r>
            <a:endParaRPr kumimoji="0" lang="en-US" sz="54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A02B93">
                    <a:lumMod val="60000"/>
                    <a:lumOff val="40000"/>
                  </a:srgbClr>
                </a:outerShdw>
              </a:effectLst>
              <a:uLnTx/>
              <a:uFillTx/>
              <a:latin typeface="SVN-ARCO Typography" panose="020B0603050302020204" pitchFamily="34" charset="2"/>
              <a:ea typeface="+mn-ea"/>
              <a:cs typeface="Calibri" panose="020F0502020204030204" pitchFamily="34" charset="0"/>
            </a:endParaRPr>
          </a:p>
        </p:txBody>
      </p:sp>
      <p:sp>
        <p:nvSpPr>
          <p:cNvPr id="4" name="Freeform 2">
            <a:extLst>
              <a:ext uri="{FF2B5EF4-FFF2-40B4-BE49-F238E27FC236}">
                <a16:creationId xmlns:a16="http://schemas.microsoft.com/office/drawing/2014/main" id="{EE4D4BF0-8097-09AB-CC49-5195ACB04F24}"/>
              </a:ext>
            </a:extLst>
          </p:cNvPr>
          <p:cNvSpPr/>
          <p:nvPr/>
        </p:nvSpPr>
        <p:spPr>
          <a:xfrm>
            <a:off x="3130336" y="3332966"/>
            <a:ext cx="5154840" cy="2993424"/>
          </a:xfrm>
          <a:custGeom>
            <a:avLst/>
            <a:gdLst/>
            <a:ahLst/>
            <a:cxnLst/>
            <a:rect l="l" t="t" r="r" b="b"/>
            <a:pathLst>
              <a:path w="7088171" h="4105232">
                <a:moveTo>
                  <a:pt x="0" y="0"/>
                </a:moveTo>
                <a:lnTo>
                  <a:pt x="7088170" y="0"/>
                </a:lnTo>
                <a:lnTo>
                  <a:pt x="7088170" y="4105232"/>
                </a:lnTo>
                <a:lnTo>
                  <a:pt x="0" y="4105232"/>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317206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3">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2">
            <a:extLst>
              <a:ext uri="{FF2B5EF4-FFF2-40B4-BE49-F238E27FC236}">
                <a16:creationId xmlns:a16="http://schemas.microsoft.com/office/drawing/2014/main" id="{081B1BF9-ED96-D010-F644-5A648DD1C026}"/>
              </a:ext>
            </a:extLst>
          </p:cNvPr>
          <p:cNvSpPr/>
          <p:nvPr/>
        </p:nvSpPr>
        <p:spPr>
          <a:xfrm>
            <a:off x="7394028" y="1182413"/>
            <a:ext cx="1907627" cy="78039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4F7C3D-FABF-EEE6-9CDA-9A00C2DD4CCA}"/>
              </a:ext>
            </a:extLst>
          </p:cNvPr>
          <p:cNvSpPr/>
          <p:nvPr/>
        </p:nvSpPr>
        <p:spPr>
          <a:xfrm>
            <a:off x="6331825" y="3082158"/>
            <a:ext cx="2528396" cy="78039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E1D21F8-DCD6-6953-8AEC-7FFFF1C4A267}"/>
              </a:ext>
            </a:extLst>
          </p:cNvPr>
          <p:cNvSpPr txBox="1"/>
          <p:nvPr/>
        </p:nvSpPr>
        <p:spPr>
          <a:xfrm>
            <a:off x="2778671" y="892504"/>
            <a:ext cx="7106308" cy="5072992"/>
          </a:xfrm>
          <a:prstGeom prst="rect">
            <a:avLst/>
          </a:prstGeom>
          <a:noFill/>
        </p:spPr>
        <p:txBody>
          <a:bodyPr wrap="square">
            <a:spAutoFit/>
          </a:bodyPr>
          <a:lstStyle/>
          <a:p>
            <a:pPr algn="just">
              <a:lnSpc>
                <a:spcPct val="150000"/>
              </a:lnSpc>
            </a:pPr>
            <a:r>
              <a:rPr lang="en-US" sz="4400">
                <a:solidFill>
                  <a:srgbClr val="FF0000"/>
                </a:solidFill>
              </a:rPr>
              <a:t>a. </a:t>
            </a:r>
            <a:r>
              <a:rPr lang="vi-VN" sz="4400"/>
              <a:t>Nhớ ngày đông giá rét</a:t>
            </a:r>
            <a:endParaRPr lang="en-US" sz="4400"/>
          </a:p>
          <a:p>
            <a:pPr algn="just">
              <a:lnSpc>
                <a:spcPct val="150000"/>
              </a:lnSpc>
            </a:pPr>
            <a:r>
              <a:rPr lang="vi-VN" sz="4400"/>
              <a:t>Những lá vàng bay xa</a:t>
            </a:r>
            <a:endParaRPr lang="en-US" sz="4400"/>
          </a:p>
          <a:p>
            <a:pPr algn="just">
              <a:lnSpc>
                <a:spcPct val="150000"/>
              </a:lnSpc>
            </a:pPr>
            <a:r>
              <a:rPr lang="vi-VN" sz="4400"/>
              <a:t>Thân cây gầy lạnh buốt</a:t>
            </a:r>
            <a:endParaRPr lang="en-US" sz="4400"/>
          </a:p>
          <a:p>
            <a:pPr algn="just">
              <a:lnSpc>
                <a:spcPct val="150000"/>
              </a:lnSpc>
            </a:pPr>
            <a:r>
              <a:rPr lang="vi-VN" sz="4400"/>
              <a:t>Đứng giữa trời mưa sa.</a:t>
            </a:r>
            <a:endParaRPr lang="en-US" sz="4400"/>
          </a:p>
          <a:p>
            <a:pPr algn="just">
              <a:lnSpc>
                <a:spcPct val="150000"/>
              </a:lnSpc>
            </a:pPr>
            <a:r>
              <a:rPr lang="en-US" sz="4400"/>
              <a:t>		</a:t>
            </a:r>
            <a:r>
              <a:rPr lang="en-US" sz="4000" i="1"/>
              <a:t>Nguyễn Lãm Thắng</a:t>
            </a:r>
            <a:endParaRPr lang="en-US" sz="4400" i="1"/>
          </a:p>
        </p:txBody>
      </p:sp>
    </p:spTree>
    <p:extLst>
      <p:ext uri="{BB962C8B-B14F-4D97-AF65-F5344CB8AC3E}">
        <p14:creationId xmlns:p14="http://schemas.microsoft.com/office/powerpoint/2010/main" val="420393917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3">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2">
            <a:extLst>
              <a:ext uri="{FF2B5EF4-FFF2-40B4-BE49-F238E27FC236}">
                <a16:creationId xmlns:a16="http://schemas.microsoft.com/office/drawing/2014/main" id="{081B1BF9-ED96-D010-F644-5A648DD1C026}"/>
              </a:ext>
            </a:extLst>
          </p:cNvPr>
          <p:cNvSpPr/>
          <p:nvPr/>
        </p:nvSpPr>
        <p:spPr>
          <a:xfrm>
            <a:off x="4997669" y="4050456"/>
            <a:ext cx="756746" cy="78955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CA4F7C3D-FABF-EEE6-9CDA-9A00C2DD4CCA}"/>
              </a:ext>
            </a:extLst>
          </p:cNvPr>
          <p:cNvSpPr/>
          <p:nvPr/>
        </p:nvSpPr>
        <p:spPr>
          <a:xfrm>
            <a:off x="6627320" y="4059620"/>
            <a:ext cx="1413093" cy="78039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CE1D21F8-DCD6-6953-8AEC-7FFFF1C4A267}"/>
              </a:ext>
            </a:extLst>
          </p:cNvPr>
          <p:cNvSpPr txBox="1"/>
          <p:nvPr/>
        </p:nvSpPr>
        <p:spPr>
          <a:xfrm>
            <a:off x="1876097" y="890652"/>
            <a:ext cx="8875986" cy="5045164"/>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0000"/>
                </a:solidFill>
                <a:effectLst/>
                <a:uLnTx/>
                <a:uFillTx/>
                <a:latin typeface="Aptos" panose="02110004020202020204"/>
                <a:ea typeface="+mn-ea"/>
                <a:cs typeface="+mn-cs"/>
              </a:rPr>
              <a:t>b. 	</a:t>
            </a:r>
            <a:r>
              <a:rPr kumimoji="0" lang="vi-VN" sz="4400" b="0" i="0" u="none" strike="noStrike" kern="1200" cap="none" spc="0" normalizeH="0" baseline="0" noProof="0">
                <a:ln>
                  <a:noFill/>
                </a:ln>
                <a:solidFill>
                  <a:prstClr val="black"/>
                </a:solidFill>
                <a:effectLst/>
                <a:uLnTx/>
                <a:uFillTx/>
                <a:latin typeface="Arial" panose="020B0604020202020204" pitchFamily="34" charset="0"/>
                <a:ea typeface="+mn-ea"/>
                <a:cs typeface="+mn-cs"/>
              </a:rPr>
              <a:t>Bà mình vừa ở quê ra</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4400" b="0" i="0" u="none" strike="noStrike" kern="1200" cap="none" spc="0" normalizeH="0" baseline="0" noProof="0">
                <a:ln>
                  <a:noFill/>
                </a:ln>
                <a:solidFill>
                  <a:prstClr val="black"/>
                </a:solidFill>
                <a:effectLst/>
                <a:uLnTx/>
                <a:uFillTx/>
                <a:latin typeface="Arial" panose="020B0604020202020204" pitchFamily="34" charset="0"/>
                <a:ea typeface="+mn-ea"/>
                <a:cs typeface="+mn-cs"/>
              </a:rPr>
              <a:t>Bà mang cả bưởi, cả na đi cùng</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4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Áo bà xe cọ lấm lưng   </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4400" b="0" i="0" u="none" strike="noStrike" kern="1200" cap="none" spc="0" normalizeH="0" baseline="0" noProof="0">
                <a:ln>
                  <a:noFill/>
                </a:ln>
                <a:solidFill>
                  <a:prstClr val="black"/>
                </a:solidFill>
                <a:effectLst/>
                <a:uLnTx/>
                <a:uFillTx/>
                <a:latin typeface="Arial" panose="020B0604020202020204" pitchFamily="34" charset="0"/>
                <a:ea typeface="+mn-ea"/>
                <a:cs typeface="+mn-cs"/>
              </a:rPr>
              <a:t>Bưởi, na bà bế, bà bồng trên tay.</a:t>
            </a: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4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sz="4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vi-VN" sz="4400" b="0" i="1" u="none" strike="noStrike" kern="1200" cap="none" spc="0" normalizeH="0" baseline="0" noProof="0">
                <a:ln>
                  <a:noFill/>
                </a:ln>
                <a:solidFill>
                  <a:prstClr val="black"/>
                </a:solidFill>
                <a:effectLst/>
                <a:uLnTx/>
                <a:uFillTx/>
                <a:latin typeface="Arial" panose="020B0604020202020204" pitchFamily="34" charset="0"/>
                <a:ea typeface="+mn-ea"/>
                <a:cs typeface="+mn-cs"/>
              </a:rPr>
              <a:t>Phan Quế</a:t>
            </a:r>
          </a:p>
        </p:txBody>
      </p:sp>
    </p:spTree>
    <p:extLst>
      <p:ext uri="{BB962C8B-B14F-4D97-AF65-F5344CB8AC3E}">
        <p14:creationId xmlns:p14="http://schemas.microsoft.com/office/powerpoint/2010/main" val="41903846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3">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2">
            <a:extLst>
              <a:ext uri="{FF2B5EF4-FFF2-40B4-BE49-F238E27FC236}">
                <a16:creationId xmlns:a16="http://schemas.microsoft.com/office/drawing/2014/main" id="{081B1BF9-ED96-D010-F644-5A648DD1C026}"/>
              </a:ext>
            </a:extLst>
          </p:cNvPr>
          <p:cNvSpPr/>
          <p:nvPr/>
        </p:nvSpPr>
        <p:spPr>
          <a:xfrm>
            <a:off x="8671034" y="1449146"/>
            <a:ext cx="1387365" cy="78955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CA4F7C3D-FABF-EEE6-9CDA-9A00C2DD4CCA}"/>
              </a:ext>
            </a:extLst>
          </p:cNvPr>
          <p:cNvSpPr/>
          <p:nvPr/>
        </p:nvSpPr>
        <p:spPr>
          <a:xfrm>
            <a:off x="536029" y="2460727"/>
            <a:ext cx="1024758" cy="780394"/>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62867228-177E-FF1A-F985-D93BD8048D08}"/>
              </a:ext>
            </a:extLst>
          </p:cNvPr>
          <p:cNvSpPr/>
          <p:nvPr/>
        </p:nvSpPr>
        <p:spPr>
          <a:xfrm>
            <a:off x="536027" y="3502840"/>
            <a:ext cx="1024758" cy="780394"/>
          </a:xfrm>
          <a:prstGeom prst="rect">
            <a:avLst/>
          </a:prstGeom>
          <a:solidFill>
            <a:srgbClr val="93F4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 name="Rectangle 5">
            <a:extLst>
              <a:ext uri="{FF2B5EF4-FFF2-40B4-BE49-F238E27FC236}">
                <a16:creationId xmlns:a16="http://schemas.microsoft.com/office/drawing/2014/main" id="{0BBA184F-7F3F-AFBA-0618-C022FB1136CA}"/>
              </a:ext>
            </a:extLst>
          </p:cNvPr>
          <p:cNvSpPr/>
          <p:nvPr/>
        </p:nvSpPr>
        <p:spPr>
          <a:xfrm>
            <a:off x="2979682" y="3502840"/>
            <a:ext cx="1024758" cy="780394"/>
          </a:xfrm>
          <a:prstGeom prst="rect">
            <a:avLst/>
          </a:prstGeom>
          <a:solidFill>
            <a:srgbClr val="93F4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extBox 1">
            <a:extLst>
              <a:ext uri="{FF2B5EF4-FFF2-40B4-BE49-F238E27FC236}">
                <a16:creationId xmlns:a16="http://schemas.microsoft.com/office/drawing/2014/main" id="{CE1D21F8-DCD6-6953-8AEC-7FFFF1C4A267}"/>
              </a:ext>
            </a:extLst>
          </p:cNvPr>
          <p:cNvSpPr txBox="1"/>
          <p:nvPr/>
        </p:nvSpPr>
        <p:spPr>
          <a:xfrm>
            <a:off x="536028" y="1215534"/>
            <a:ext cx="10752082" cy="4051174"/>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vi-VN" sz="4400" b="0" i="0" u="none" strike="noStrike" kern="1200" cap="none" spc="0" normalizeH="0" baseline="0" noProof="0">
                <a:ln>
                  <a:noFill/>
                </a:ln>
                <a:solidFill>
                  <a:srgbClr val="FF0000"/>
                </a:solidFill>
                <a:effectLst/>
                <a:uLnTx/>
                <a:uFillTx/>
                <a:latin typeface="Arial" panose="020B0604020202020204" pitchFamily="34" charset="0"/>
                <a:ea typeface="+mn-ea"/>
                <a:cs typeface="+mn-cs"/>
              </a:rPr>
              <a:t>c. </a:t>
            </a:r>
            <a:r>
              <a:rPr kumimoji="0" lang="vi-VN" sz="4400" b="0" i="0" u="none" strike="noStrike" kern="1200" cap="none" spc="0" normalizeH="0" baseline="0" noProof="0">
                <a:ln>
                  <a:noFill/>
                </a:ln>
                <a:solidFill>
                  <a:prstClr val="black"/>
                </a:solidFill>
                <a:effectLst/>
                <a:uLnTx/>
                <a:uFillTx/>
                <a:latin typeface="Arial" panose="020B0604020202020204" pitchFamily="34" charset="0"/>
                <a:ea typeface="+mn-ea"/>
                <a:cs typeface="+mn-cs"/>
              </a:rPr>
              <a:t>Chị Sứ yêu biết bao nhiêu cái chốn này, nơi chị oa oa cất tiếng khóc đầu tiên, nơi quả ngọt trái sai đã thắm hồng da dẻ chị. </a:t>
            </a:r>
            <a:r>
              <a:rPr kumimoji="0" lang="en-US" sz="4400" b="0" i="0" u="none" strike="noStrike" kern="1200" cap="none" spc="0" normalizeH="0" baseline="0" noProof="0">
                <a:ln>
                  <a:noFill/>
                </a:ln>
                <a:solidFill>
                  <a:prstClr val="black"/>
                </a:solidFill>
                <a:effectLst/>
                <a:uLnTx/>
                <a:uFillTx/>
                <a:latin typeface="Aptos" panose="02110004020202020204"/>
                <a:ea typeface="+mn-ea"/>
                <a:cs typeface="+mn-cs"/>
              </a:rPr>
              <a:t>								</a:t>
            </a:r>
            <a:r>
              <a:rPr kumimoji="0" lang="vi-VN" sz="3600" b="0" i="1" u="none" strike="noStrike" kern="1200" cap="none" spc="0" normalizeH="0" baseline="0" noProof="0">
                <a:ln>
                  <a:noFill/>
                </a:ln>
                <a:solidFill>
                  <a:prstClr val="black"/>
                </a:solidFill>
                <a:effectLst/>
                <a:uLnTx/>
                <a:uFillTx/>
                <a:latin typeface="Arial" panose="020B0604020202020204" pitchFamily="34" charset="0"/>
                <a:ea typeface="+mn-ea"/>
                <a:cs typeface="+mn-cs"/>
              </a:rPr>
              <a:t>Anh Đức</a:t>
            </a:r>
            <a:endParaRPr kumimoji="0" lang="vi-VN" sz="4000" b="0" i="1"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9209749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subTnLst>
                                    <p:audio>
                                      <p:cMediaNode>
                                        <p:cTn display="0" masterRel="sameClick">
                                          <p:stCondLst>
                                            <p:cond evt="begin" delay="0">
                                              <p:tn val="10"/>
                                            </p:cond>
                                          </p:stCondLst>
                                          <p:endCondLst>
                                            <p:cond evt="onStopAudio" delay="0">
                                              <p:tgtEl>
                                                <p:sldTgt/>
                                              </p:tgtEl>
                                            </p:cond>
                                          </p:endCondLst>
                                        </p:cTn>
                                        <p:tgtEl>
                                          <p:sndTgt r:embed="rId2" name="click.wav"/>
                                        </p:tgtEl>
                                      </p:cMediaNode>
                                    </p:audio>
                                  </p:sub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subTnLst>
                                    <p:audio>
                                      <p:cMediaNode>
                                        <p:cTn display="0" masterRel="sameClick">
                                          <p:stCondLst>
                                            <p:cond evt="begin" delay="0">
                                              <p:tn val="15"/>
                                            </p:cond>
                                          </p:stCondLst>
                                          <p:endCondLst>
                                            <p:cond evt="onStopAudio" delay="0">
                                              <p:tgtEl>
                                                <p:sldTgt/>
                                              </p:tgtEl>
                                            </p:cond>
                                          </p:endCondLst>
                                        </p:cTn>
                                        <p:tgtEl>
                                          <p:sndTgt r:embed="rId2" name="click.wav"/>
                                        </p:tgtEl>
                                      </p:cMediaNode>
                                    </p:audio>
                                  </p:sub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subTnLst>
                                    <p:audio>
                                      <p:cMediaNode>
                                        <p:cTn display="0" masterRel="sameClick">
                                          <p:stCondLst>
                                            <p:cond evt="begin" delay="0">
                                              <p:tn val="20"/>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 name="Picture 1" descr="A picture containing cartoon, drawing, illustration, sketch&#10;&#10;Description automatically generated">
            <a:extLst>
              <a:ext uri="{FF2B5EF4-FFF2-40B4-BE49-F238E27FC236}">
                <a16:creationId xmlns:a16="http://schemas.microsoft.com/office/drawing/2014/main" id="{419D786B-9D32-6E14-74F5-FA98E2E3040D}"/>
              </a:ext>
            </a:extLst>
          </p:cNvPr>
          <p:cNvPicPr>
            <a:picLocks noChangeAspect="1"/>
          </p:cNvPicPr>
          <p:nvPr/>
        </p:nvPicPr>
        <p:blipFill>
          <a:blip r:embed="rId3" cstate="hqprint">
            <a:extLst>
              <a:ext uri="{BEBA8EAE-BF5A-486C-A8C5-ECC9F3942E4B}">
                <a14:imgProps xmlns:a14="http://schemas.microsoft.com/office/drawing/2010/main">
                  <a14:imgLayer r:embed="rId4">
                    <a14:imgEffect>
                      <a14:backgroundRemoval t="9984" b="93331" l="9994" r="89942">
                        <a14:foregroundMark x1="30660" y1="27971" x2="46734" y2="48504"/>
                        <a14:foregroundMark x1="46734" y1="48504" x2="51197" y2="60388"/>
                        <a14:foregroundMark x1="51197" y1="60388" x2="46475" y2="66815"/>
                        <a14:foregroundMark x1="46475" y1="66815" x2="50809" y2="72191"/>
                        <a14:foregroundMark x1="50809" y1="72191" x2="55821" y2="90097"/>
                        <a14:foregroundMark x1="55821" y1="90097" x2="48803" y2="91754"/>
                        <a14:foregroundMark x1="48803" y1="91754" x2="48900" y2="90986"/>
                        <a14:foregroundMark x1="28622" y1="34640" x2="35479" y2="28375"/>
                        <a14:foregroundMark x1="35479" y1="28375" x2="35479" y2="28375"/>
                        <a14:foregroundMark x1="52361" y1="63864" x2="52361" y2="70089"/>
                        <a14:foregroundMark x1="47186" y1="93775" x2="55530" y2="93331"/>
                        <a14:foregroundMark x1="55530" y1="93331" x2="55627" y2="93331"/>
                      </a14:backgroundRemoval>
                    </a14:imgEffect>
                  </a14:imgLayer>
                </a14:imgProps>
              </a:ext>
              <a:ext uri="{28A0092B-C50C-407E-A947-70E740481C1C}">
                <a14:useLocalDpi xmlns:a14="http://schemas.microsoft.com/office/drawing/2010/main" val="0"/>
              </a:ext>
            </a:extLst>
          </a:blip>
          <a:stretch>
            <a:fillRect/>
          </a:stretch>
        </p:blipFill>
        <p:spPr>
          <a:xfrm>
            <a:off x="-1162599" y="2336537"/>
            <a:ext cx="5435053" cy="4348042"/>
          </a:xfrm>
          <a:prstGeom prst="rect">
            <a:avLst/>
          </a:prstGeom>
        </p:spPr>
      </p:pic>
      <p:sp>
        <p:nvSpPr>
          <p:cNvPr id="3" name="Rectangle: Rounded Corners 2">
            <a:extLst>
              <a:ext uri="{FF2B5EF4-FFF2-40B4-BE49-F238E27FC236}">
                <a16:creationId xmlns:a16="http://schemas.microsoft.com/office/drawing/2014/main" id="{FA755C9B-9E38-7800-C68A-5F321FD87D89}"/>
              </a:ext>
            </a:extLst>
          </p:cNvPr>
          <p:cNvSpPr/>
          <p:nvPr/>
        </p:nvSpPr>
        <p:spPr>
          <a:xfrm>
            <a:off x="1785355" y="960808"/>
            <a:ext cx="9455074" cy="3298958"/>
          </a:xfrm>
          <a:prstGeom prst="roundRect">
            <a:avLst/>
          </a:prstGeom>
          <a:noFill/>
          <a:ln w="28575">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defRPr/>
            </a:pPr>
            <a:r>
              <a:rPr lang="vi-VN" sz="4000">
                <a:solidFill>
                  <a:srgbClr val="FF0000"/>
                </a:solidFill>
                <a:latin typeface="Aptos" panose="02110004020202020204"/>
                <a:cs typeface="Arial" panose="020B0604020202020204" pitchFamily="34" charset="0"/>
              </a:rPr>
              <a:t>Sử dụng từ ngữ đồng nghĩa trong đoạn thơ, câu văn tránh được việc lặp lại từ ngữ một cách đơn điệu, giúp cho việc diễn đạt trở nên cụ thể, sinh động hơn,…)</a:t>
            </a:r>
            <a:endParaRPr kumimoji="0" lang="vi-VN" sz="4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33914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CFE"/>
        </a:solidFill>
        <a:effectLst/>
      </p:bgPr>
    </p:bg>
    <p:spTree>
      <p:nvGrpSpPr>
        <p:cNvPr id="1" name=""/>
        <p:cNvGrpSpPr/>
        <p:nvPr/>
      </p:nvGrpSpPr>
      <p:grpSpPr>
        <a:xfrm>
          <a:off x="0" y="0"/>
          <a:ext cx="0" cy="0"/>
          <a:chOff x="0" y="0"/>
          <a:chExt cx="0" cy="0"/>
        </a:xfrm>
      </p:grpSpPr>
      <p:sp>
        <p:nvSpPr>
          <p:cNvPr id="2" name="Freeform 2"/>
          <p:cNvSpPr/>
          <p:nvPr/>
        </p:nvSpPr>
        <p:spPr>
          <a:xfrm>
            <a:off x="6070601" y="-64645"/>
            <a:ext cx="9276739" cy="6922645"/>
          </a:xfrm>
          <a:custGeom>
            <a:avLst/>
            <a:gdLst/>
            <a:ahLst/>
            <a:cxnLst/>
            <a:rect l="l" t="t" r="r" b="b"/>
            <a:pathLst>
              <a:path w="13915109" h="10383967">
                <a:moveTo>
                  <a:pt x="0" y="0"/>
                </a:moveTo>
                <a:lnTo>
                  <a:pt x="13915109" y="0"/>
                </a:lnTo>
                <a:lnTo>
                  <a:pt x="13915109" y="10383967"/>
                </a:lnTo>
                <a:lnTo>
                  <a:pt x="0" y="10383967"/>
                </a:lnTo>
                <a:lnTo>
                  <a:pt x="0"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flipH="1">
            <a:off x="-3155339" y="-64645"/>
            <a:ext cx="9276739" cy="6922645"/>
          </a:xfrm>
          <a:custGeom>
            <a:avLst/>
            <a:gdLst/>
            <a:ahLst/>
            <a:cxnLst/>
            <a:rect l="l" t="t" r="r" b="b"/>
            <a:pathLst>
              <a:path w="13915109" h="10383967">
                <a:moveTo>
                  <a:pt x="13915109" y="0"/>
                </a:moveTo>
                <a:lnTo>
                  <a:pt x="0" y="0"/>
                </a:lnTo>
                <a:lnTo>
                  <a:pt x="0" y="10383967"/>
                </a:lnTo>
                <a:lnTo>
                  <a:pt x="13915109" y="10383967"/>
                </a:lnTo>
                <a:lnTo>
                  <a:pt x="13915109" y="0"/>
                </a:lnTo>
                <a:close/>
              </a:path>
            </a:pathLst>
          </a:custGeom>
          <a:blipFill>
            <a:blip r:embed="rId3"/>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3635641" y="262464"/>
            <a:ext cx="4920718" cy="2818229"/>
          </a:xfrm>
          <a:custGeom>
            <a:avLst/>
            <a:gdLst/>
            <a:ahLst/>
            <a:cxnLst/>
            <a:rect l="l" t="t" r="r" b="b"/>
            <a:pathLst>
              <a:path w="7381077" h="4227344">
                <a:moveTo>
                  <a:pt x="0" y="0"/>
                </a:moveTo>
                <a:lnTo>
                  <a:pt x="7381078" y="0"/>
                </a:lnTo>
                <a:lnTo>
                  <a:pt x="7381078" y="4227344"/>
                </a:lnTo>
                <a:lnTo>
                  <a:pt x="0" y="4227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4998873" y="4739501"/>
            <a:ext cx="3147253" cy="1636571"/>
          </a:xfrm>
          <a:custGeom>
            <a:avLst/>
            <a:gdLst/>
            <a:ahLst/>
            <a:cxnLst/>
            <a:rect l="l" t="t" r="r" b="b"/>
            <a:pathLst>
              <a:path w="4720879" h="2454857">
                <a:moveTo>
                  <a:pt x="0" y="0"/>
                </a:moveTo>
                <a:lnTo>
                  <a:pt x="4720879" y="0"/>
                </a:lnTo>
                <a:lnTo>
                  <a:pt x="4720879" y="2454857"/>
                </a:lnTo>
                <a:lnTo>
                  <a:pt x="0" y="24548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9751527" y="4739501"/>
            <a:ext cx="2165220" cy="1526480"/>
          </a:xfrm>
          <a:custGeom>
            <a:avLst/>
            <a:gdLst/>
            <a:ahLst/>
            <a:cxnLst/>
            <a:rect l="l" t="t" r="r" b="b"/>
            <a:pathLst>
              <a:path w="3247830" h="2289720">
                <a:moveTo>
                  <a:pt x="0" y="0"/>
                </a:moveTo>
                <a:lnTo>
                  <a:pt x="3247829" y="0"/>
                </a:lnTo>
                <a:lnTo>
                  <a:pt x="3247829" y="2289720"/>
                </a:lnTo>
                <a:lnTo>
                  <a:pt x="0" y="22897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376092" y="4681570"/>
            <a:ext cx="2163077" cy="1670977"/>
          </a:xfrm>
          <a:custGeom>
            <a:avLst/>
            <a:gdLst/>
            <a:ahLst/>
            <a:cxnLst/>
            <a:rect l="l" t="t" r="r" b="b"/>
            <a:pathLst>
              <a:path w="3244615" h="2506465">
                <a:moveTo>
                  <a:pt x="0" y="0"/>
                </a:moveTo>
                <a:lnTo>
                  <a:pt x="3244615" y="0"/>
                </a:lnTo>
                <a:lnTo>
                  <a:pt x="3244615" y="2506465"/>
                </a:lnTo>
                <a:lnTo>
                  <a:pt x="0" y="25064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2453540" y="3721729"/>
            <a:ext cx="1430506" cy="2630816"/>
          </a:xfrm>
          <a:custGeom>
            <a:avLst/>
            <a:gdLst/>
            <a:ahLst/>
            <a:cxnLst/>
            <a:rect l="l" t="t" r="r" b="b"/>
            <a:pathLst>
              <a:path w="2145759" h="3946224">
                <a:moveTo>
                  <a:pt x="0" y="0"/>
                </a:moveTo>
                <a:lnTo>
                  <a:pt x="2145760" y="0"/>
                </a:lnTo>
                <a:lnTo>
                  <a:pt x="2145760" y="3946225"/>
                </a:lnTo>
                <a:lnTo>
                  <a:pt x="0" y="39462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8242388" y="4826875"/>
            <a:ext cx="1350389" cy="1345325"/>
          </a:xfrm>
          <a:custGeom>
            <a:avLst/>
            <a:gdLst/>
            <a:ahLst/>
            <a:cxnLst/>
            <a:rect l="l" t="t" r="r" b="b"/>
            <a:pathLst>
              <a:path w="2025584" h="2017988">
                <a:moveTo>
                  <a:pt x="0" y="0"/>
                </a:moveTo>
                <a:lnTo>
                  <a:pt x="2025584" y="0"/>
                </a:lnTo>
                <a:lnTo>
                  <a:pt x="2025584" y="2017988"/>
                </a:lnTo>
                <a:lnTo>
                  <a:pt x="0" y="20179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a:off x="3884046" y="4806099"/>
            <a:ext cx="952998" cy="1546447"/>
          </a:xfrm>
          <a:custGeom>
            <a:avLst/>
            <a:gdLst/>
            <a:ahLst/>
            <a:cxnLst/>
            <a:rect l="l" t="t" r="r" b="b"/>
            <a:pathLst>
              <a:path w="1429497" h="2319670">
                <a:moveTo>
                  <a:pt x="0" y="0"/>
                </a:moveTo>
                <a:lnTo>
                  <a:pt x="1429497" y="0"/>
                </a:lnTo>
                <a:lnTo>
                  <a:pt x="1429497" y="2319671"/>
                </a:lnTo>
                <a:lnTo>
                  <a:pt x="0" y="231967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p:cNvSpPr/>
          <p:nvPr/>
        </p:nvSpPr>
        <p:spPr>
          <a:xfrm rot="2099990">
            <a:off x="7974789" y="763455"/>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p:cNvSpPr/>
          <p:nvPr/>
        </p:nvSpPr>
        <p:spPr>
          <a:xfrm rot="-1503479">
            <a:off x="8662418" y="2461273"/>
            <a:ext cx="342673" cy="228033"/>
          </a:xfrm>
          <a:custGeom>
            <a:avLst/>
            <a:gdLst/>
            <a:ahLst/>
            <a:cxnLst/>
            <a:rect l="l" t="t" r="r" b="b"/>
            <a:pathLst>
              <a:path w="514010" h="342050">
                <a:moveTo>
                  <a:pt x="0" y="0"/>
                </a:moveTo>
                <a:lnTo>
                  <a:pt x="514011" y="0"/>
                </a:lnTo>
                <a:lnTo>
                  <a:pt x="514011"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rot="-1965373">
            <a:off x="2222031" y="2096830"/>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16"/>
          <p:cNvSpPr/>
          <p:nvPr/>
        </p:nvSpPr>
        <p:spPr>
          <a:xfrm rot="2842188">
            <a:off x="2997456" y="1557561"/>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17"/>
          <p:cNvSpPr/>
          <p:nvPr/>
        </p:nvSpPr>
        <p:spPr>
          <a:xfrm rot="683588">
            <a:off x="8664699" y="1572250"/>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8" name="Freeform 18"/>
          <p:cNvSpPr/>
          <p:nvPr/>
        </p:nvSpPr>
        <p:spPr>
          <a:xfrm rot="871761">
            <a:off x="9221514" y="2903425"/>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9"/>
          <p:cNvSpPr/>
          <p:nvPr/>
        </p:nvSpPr>
        <p:spPr>
          <a:xfrm rot="2099990">
            <a:off x="2882464" y="2775004"/>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20"/>
          <p:cNvSpPr/>
          <p:nvPr/>
        </p:nvSpPr>
        <p:spPr>
          <a:xfrm rot="-1503479">
            <a:off x="3593910" y="779274"/>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1" name="Freeform 21"/>
          <p:cNvSpPr/>
          <p:nvPr/>
        </p:nvSpPr>
        <p:spPr>
          <a:xfrm rot="2099990">
            <a:off x="9627189" y="2150214"/>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2" name="Freeform 22"/>
          <p:cNvSpPr/>
          <p:nvPr/>
        </p:nvSpPr>
        <p:spPr>
          <a:xfrm rot="-1503479">
            <a:off x="9425014" y="747636"/>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3" name="Freeform 23"/>
          <p:cNvSpPr/>
          <p:nvPr/>
        </p:nvSpPr>
        <p:spPr>
          <a:xfrm rot="1855390">
            <a:off x="2162084" y="795093"/>
            <a:ext cx="342673" cy="228033"/>
          </a:xfrm>
          <a:custGeom>
            <a:avLst/>
            <a:gdLst/>
            <a:ahLst/>
            <a:cxnLst/>
            <a:rect l="l" t="t" r="r" b="b"/>
            <a:pathLst>
              <a:path w="514010" h="342050">
                <a:moveTo>
                  <a:pt x="0" y="0"/>
                </a:moveTo>
                <a:lnTo>
                  <a:pt x="514011" y="0"/>
                </a:lnTo>
                <a:lnTo>
                  <a:pt x="514011" y="342050"/>
                </a:lnTo>
                <a:lnTo>
                  <a:pt x="0" y="34205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4" name="Freeform 24"/>
          <p:cNvSpPr/>
          <p:nvPr/>
        </p:nvSpPr>
        <p:spPr>
          <a:xfrm rot="-1503479">
            <a:off x="1753009" y="2727572"/>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Box 3">
            <a:extLst>
              <a:ext uri="{FF2B5EF4-FFF2-40B4-BE49-F238E27FC236}">
                <a16:creationId xmlns:a16="http://schemas.microsoft.com/office/drawing/2014/main" id="{969DEAA7-EC31-7D10-1BCC-A9D2E0D76815}"/>
              </a:ext>
            </a:extLst>
          </p:cNvPr>
          <p:cNvSpPr txBox="1"/>
          <p:nvPr/>
        </p:nvSpPr>
        <p:spPr>
          <a:xfrm>
            <a:off x="2696928" y="780996"/>
            <a:ext cx="7352674"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Viết</a:t>
            </a:r>
            <a:r>
              <a:rPr kumimoji="0" lang="en-US" sz="7200" b="0" i="0" u="none" strike="noStrike" kern="1200" cap="none" spc="0" normalizeH="0" noProof="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câu có</a:t>
            </a:r>
            <a:r>
              <a:rPr kumimoji="0" lang="en-US" sz="7200" b="0" i="0" u="none" strike="noStrike" kern="1200" cap="none" spc="0" normalizeH="0" baseline="0" noProof="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sử dụng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rPr>
              <a:t> từ đồng nghĩa</a:t>
            </a:r>
            <a:endParaRPr kumimoji="0" lang="en-US" sz="7200" b="0" i="0" u="none" strike="noStrike" kern="1200" cap="none" spc="0" normalizeH="0" baseline="0" noProof="0" dirty="0">
              <a:ln>
                <a:noFill/>
              </a:ln>
              <a:solidFill>
                <a:srgbClr val="FF2D2D"/>
              </a:solidFill>
              <a:effectLst>
                <a:glow rad="127000">
                  <a:prstClr val="white"/>
                </a:glow>
                <a:outerShdw blurRad="38100" dist="38100" dir="2700000" algn="tl">
                  <a:srgbClr val="000000">
                    <a:alpha val="43137"/>
                  </a:srgbClr>
                </a:outerShdw>
              </a:effectLst>
              <a:uLnTx/>
              <a:uFillTx/>
              <a:latin typeface="LNTH-LuoLuoNotangYuanTi 1" pitchFamily="2" charset="-128"/>
              <a:ea typeface="LNTH-LuoLuoNotangYuanTi 1" pitchFamily="2" charset="-128"/>
              <a:cs typeface="LNTH-LuoLuoNotangYuanTi 1" pitchFamily="2" charset="-128"/>
            </a:endParaRPr>
          </a:p>
        </p:txBody>
      </p:sp>
    </p:spTree>
    <p:extLst>
      <p:ext uri="{BB962C8B-B14F-4D97-AF65-F5344CB8AC3E}">
        <p14:creationId xmlns:p14="http://schemas.microsoft.com/office/powerpoint/2010/main" val="2087107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700" fill="hold"/>
                                        <p:tgtEl>
                                          <p:spTgt spid="25"/>
                                        </p:tgtEl>
                                        <p:attrNameLst>
                                          <p:attrName>ppt_w</p:attrName>
                                        </p:attrNameLst>
                                      </p:cBhvr>
                                      <p:tavLst>
                                        <p:tav tm="0">
                                          <p:val>
                                            <p:fltVal val="0"/>
                                          </p:val>
                                        </p:tav>
                                        <p:tav tm="100000">
                                          <p:val>
                                            <p:strVal val="#ppt_w"/>
                                          </p:val>
                                        </p:tav>
                                      </p:tavLst>
                                    </p:anim>
                                    <p:anim calcmode="lin" valueType="num">
                                      <p:cBhvr>
                                        <p:cTn id="8" dur="700" fill="hold"/>
                                        <p:tgtEl>
                                          <p:spTgt spid="25"/>
                                        </p:tgtEl>
                                        <p:attrNameLst>
                                          <p:attrName>ppt_h</p:attrName>
                                        </p:attrNameLst>
                                      </p:cBhvr>
                                      <p:tavLst>
                                        <p:tav tm="0">
                                          <p:val>
                                            <p:fltVal val="0"/>
                                          </p:val>
                                        </p:tav>
                                        <p:tav tm="100000">
                                          <p:val>
                                            <p:strVal val="#ppt_h"/>
                                          </p:val>
                                        </p:tav>
                                      </p:tavLst>
                                    </p:anim>
                                    <p:animEffect transition="in" filter="fade">
                                      <p:cBhvr>
                                        <p:cTn id="9" dur="700"/>
                                        <p:tgtEl>
                                          <p:spTgt spid="25"/>
                                        </p:tgtEl>
                                      </p:cBhvr>
                                    </p:animEffect>
                                  </p:childTnLst>
                                </p:cTn>
                              </p:par>
                            </p:childTnLst>
                          </p:cTn>
                        </p:par>
                        <p:par>
                          <p:cTn id="10" fill="hold">
                            <p:stCondLst>
                              <p:cond delay="700"/>
                            </p:stCondLst>
                            <p:childTnLst>
                              <p:par>
                                <p:cTn id="11" presetID="32" presetClass="emph" presetSubtype="0" fill="hold" grpId="1" nodeType="afterEffect">
                                  <p:stCondLst>
                                    <p:cond delay="0"/>
                                  </p:stCondLst>
                                  <p:childTnLst>
                                    <p:animRot by="120000">
                                      <p:cBhvr>
                                        <p:cTn id="12" dur="100" fill="hold">
                                          <p:stCondLst>
                                            <p:cond delay="0"/>
                                          </p:stCondLst>
                                        </p:cTn>
                                        <p:tgtEl>
                                          <p:spTgt spid="25"/>
                                        </p:tgtEl>
                                        <p:attrNameLst>
                                          <p:attrName>r</p:attrName>
                                        </p:attrNameLst>
                                      </p:cBhvr>
                                    </p:animRot>
                                    <p:animRot by="-240000">
                                      <p:cBhvr>
                                        <p:cTn id="13" dur="200" fill="hold">
                                          <p:stCondLst>
                                            <p:cond delay="200"/>
                                          </p:stCondLst>
                                        </p:cTn>
                                        <p:tgtEl>
                                          <p:spTgt spid="25"/>
                                        </p:tgtEl>
                                        <p:attrNameLst>
                                          <p:attrName>r</p:attrName>
                                        </p:attrNameLst>
                                      </p:cBhvr>
                                    </p:animRot>
                                    <p:animRot by="240000">
                                      <p:cBhvr>
                                        <p:cTn id="14" dur="200" fill="hold">
                                          <p:stCondLst>
                                            <p:cond delay="400"/>
                                          </p:stCondLst>
                                        </p:cTn>
                                        <p:tgtEl>
                                          <p:spTgt spid="25"/>
                                        </p:tgtEl>
                                        <p:attrNameLst>
                                          <p:attrName>r</p:attrName>
                                        </p:attrNameLst>
                                      </p:cBhvr>
                                    </p:animRot>
                                    <p:animRot by="-240000">
                                      <p:cBhvr>
                                        <p:cTn id="15" dur="200" fill="hold">
                                          <p:stCondLst>
                                            <p:cond delay="600"/>
                                          </p:stCondLst>
                                        </p:cTn>
                                        <p:tgtEl>
                                          <p:spTgt spid="25"/>
                                        </p:tgtEl>
                                        <p:attrNameLst>
                                          <p:attrName>r</p:attrName>
                                        </p:attrNameLst>
                                      </p:cBhvr>
                                    </p:animRot>
                                    <p:animRot by="120000">
                                      <p:cBhvr>
                                        <p:cTn id="16" dur="200" fill="hold">
                                          <p:stCondLst>
                                            <p:cond delay="800"/>
                                          </p:stCondLst>
                                        </p:cTn>
                                        <p:tgtEl>
                                          <p:spTgt spid="25"/>
                                        </p:tgtEl>
                                        <p:attrNameLst>
                                          <p:attrName>r</p:attrName>
                                        </p:attrNameLst>
                                      </p:cBhvr>
                                    </p:animRot>
                                  </p:childTnLst>
                                  <p:subTnLst>
                                    <p:audio>
                                      <p:cMediaNode>
                                        <p:cTn display="0" masterRel="sameClick">
                                          <p:stCondLst>
                                            <p:cond evt="begin" delay="0">
                                              <p:tn val="11"/>
                                            </p:cond>
                                          </p:stCondLst>
                                          <p:endCondLst>
                                            <p:cond evt="onStopAudio" delay="0">
                                              <p:tgtEl>
                                                <p:sldTgt/>
                                              </p:tgtEl>
                                            </p:cond>
                                          </p:endCondLst>
                                        </p:cTn>
                                        <p:tgtEl>
                                          <p:sndTgt r:embed="rId2" name="Tieng-tinh-tinh-www_tiengdong_co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6A1A7751-515C-D375-A27D-C078576DB96F}"/>
              </a:ext>
            </a:extLst>
          </p:cNvPr>
          <p:cNvSpPr/>
          <p:nvPr/>
        </p:nvSpPr>
        <p:spPr>
          <a:xfrm>
            <a:off x="6070601" y="-64645"/>
            <a:ext cx="9276739" cy="6922645"/>
          </a:xfrm>
          <a:custGeom>
            <a:avLst/>
            <a:gdLst/>
            <a:ahLst/>
            <a:cxnLst/>
            <a:rect l="l" t="t" r="r" b="b"/>
            <a:pathLst>
              <a:path w="13915109" h="10383967">
                <a:moveTo>
                  <a:pt x="0" y="0"/>
                </a:moveTo>
                <a:lnTo>
                  <a:pt x="13915109" y="0"/>
                </a:lnTo>
                <a:lnTo>
                  <a:pt x="13915109" y="10383967"/>
                </a:lnTo>
                <a:lnTo>
                  <a:pt x="0" y="10383967"/>
                </a:lnTo>
                <a:lnTo>
                  <a:pt x="0" y="0"/>
                </a:lnTo>
                <a:close/>
              </a:path>
            </a:pathLst>
          </a:custGeom>
          <a:blipFill>
            <a:blip r:embed="rId2"/>
            <a:stretch>
              <a:fillRect/>
            </a:stretch>
          </a:blipFill>
        </p:spPr>
        <p:txBody>
          <a:bodyPr/>
          <a:lstStyle/>
          <a:p>
            <a:pPr defTabSz="609630"/>
            <a:endParaRPr lang="en-US" sz="1200">
              <a:solidFill>
                <a:prstClr val="black"/>
              </a:solidFill>
              <a:latin typeface="Calibri"/>
            </a:endParaRPr>
          </a:p>
        </p:txBody>
      </p:sp>
      <p:sp>
        <p:nvSpPr>
          <p:cNvPr id="3" name="Freeform 3">
            <a:extLst>
              <a:ext uri="{FF2B5EF4-FFF2-40B4-BE49-F238E27FC236}">
                <a16:creationId xmlns:a16="http://schemas.microsoft.com/office/drawing/2014/main" id="{4B52525C-B7DE-16BB-676A-69FCBC11A1CA}"/>
              </a:ext>
            </a:extLst>
          </p:cNvPr>
          <p:cNvSpPr/>
          <p:nvPr/>
        </p:nvSpPr>
        <p:spPr>
          <a:xfrm flipH="1">
            <a:off x="-3155339" y="-64645"/>
            <a:ext cx="9276739" cy="6922645"/>
          </a:xfrm>
          <a:custGeom>
            <a:avLst/>
            <a:gdLst/>
            <a:ahLst/>
            <a:cxnLst/>
            <a:rect l="l" t="t" r="r" b="b"/>
            <a:pathLst>
              <a:path w="13915109" h="10383967">
                <a:moveTo>
                  <a:pt x="13915109" y="0"/>
                </a:moveTo>
                <a:lnTo>
                  <a:pt x="0" y="0"/>
                </a:lnTo>
                <a:lnTo>
                  <a:pt x="0" y="10383967"/>
                </a:lnTo>
                <a:lnTo>
                  <a:pt x="13915109" y="10383967"/>
                </a:lnTo>
                <a:lnTo>
                  <a:pt x="13915109" y="0"/>
                </a:lnTo>
                <a:close/>
              </a:path>
            </a:pathLst>
          </a:custGeom>
          <a:blipFill>
            <a:blip r:embed="rId2"/>
            <a:stretch>
              <a:fillRect/>
            </a:stretch>
          </a:blipFill>
        </p:spPr>
        <p:txBody>
          <a:bodyPr/>
          <a:lstStyle/>
          <a:p>
            <a:pPr defTabSz="609630"/>
            <a:endParaRPr lang="en-US" sz="1200">
              <a:solidFill>
                <a:prstClr val="black"/>
              </a:solidFill>
              <a:latin typeface="Calibri"/>
            </a:endParaRPr>
          </a:p>
        </p:txBody>
      </p:sp>
      <p:sp>
        <p:nvSpPr>
          <p:cNvPr id="4" name="Freeform 7">
            <a:extLst>
              <a:ext uri="{FF2B5EF4-FFF2-40B4-BE49-F238E27FC236}">
                <a16:creationId xmlns:a16="http://schemas.microsoft.com/office/drawing/2014/main" id="{C6FBE7C8-2AF3-49EA-478C-D23855E992DF}"/>
              </a:ext>
            </a:extLst>
          </p:cNvPr>
          <p:cNvSpPr/>
          <p:nvPr/>
        </p:nvSpPr>
        <p:spPr>
          <a:xfrm>
            <a:off x="7457169" y="4147127"/>
            <a:ext cx="1947416" cy="2325273"/>
          </a:xfrm>
          <a:custGeom>
            <a:avLst/>
            <a:gdLst/>
            <a:ahLst/>
            <a:cxnLst/>
            <a:rect l="l" t="t" r="r" b="b"/>
            <a:pathLst>
              <a:path w="2921124" h="3487909">
                <a:moveTo>
                  <a:pt x="0" y="0"/>
                </a:moveTo>
                <a:lnTo>
                  <a:pt x="2921124" y="0"/>
                </a:lnTo>
                <a:lnTo>
                  <a:pt x="2921124" y="3487909"/>
                </a:lnTo>
                <a:lnTo>
                  <a:pt x="0" y="3487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609630"/>
            <a:endParaRPr lang="en-US" sz="1200">
              <a:solidFill>
                <a:prstClr val="black"/>
              </a:solidFill>
              <a:latin typeface="Calibri"/>
            </a:endParaRPr>
          </a:p>
        </p:txBody>
      </p:sp>
      <p:sp>
        <p:nvSpPr>
          <p:cNvPr id="7" name="Freeform 8">
            <a:extLst>
              <a:ext uri="{FF2B5EF4-FFF2-40B4-BE49-F238E27FC236}">
                <a16:creationId xmlns:a16="http://schemas.microsoft.com/office/drawing/2014/main" id="{2C8F3709-26DA-2131-0A41-014C347B72DF}"/>
              </a:ext>
            </a:extLst>
          </p:cNvPr>
          <p:cNvSpPr/>
          <p:nvPr/>
        </p:nvSpPr>
        <p:spPr>
          <a:xfrm>
            <a:off x="4915705" y="4548519"/>
            <a:ext cx="2360591" cy="1923881"/>
          </a:xfrm>
          <a:custGeom>
            <a:avLst/>
            <a:gdLst/>
            <a:ahLst/>
            <a:cxnLst/>
            <a:rect l="l" t="t" r="r" b="b"/>
            <a:pathLst>
              <a:path w="3540886" h="2885822">
                <a:moveTo>
                  <a:pt x="0" y="0"/>
                </a:moveTo>
                <a:lnTo>
                  <a:pt x="3540886" y="0"/>
                </a:lnTo>
                <a:lnTo>
                  <a:pt x="3540886" y="2885821"/>
                </a:lnTo>
                <a:lnTo>
                  <a:pt x="0" y="2885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09630"/>
            <a:endParaRPr lang="en-US" sz="1200">
              <a:solidFill>
                <a:prstClr val="black"/>
              </a:solidFill>
              <a:latin typeface="Calibri"/>
            </a:endParaRPr>
          </a:p>
        </p:txBody>
      </p:sp>
      <p:sp>
        <p:nvSpPr>
          <p:cNvPr id="8" name="Freeform 9">
            <a:extLst>
              <a:ext uri="{FF2B5EF4-FFF2-40B4-BE49-F238E27FC236}">
                <a16:creationId xmlns:a16="http://schemas.microsoft.com/office/drawing/2014/main" id="{5B66A2FA-FD48-FB6B-06B7-58B46A627A6D}"/>
              </a:ext>
            </a:extLst>
          </p:cNvPr>
          <p:cNvSpPr/>
          <p:nvPr/>
        </p:nvSpPr>
        <p:spPr>
          <a:xfrm>
            <a:off x="3900632" y="4276274"/>
            <a:ext cx="837273" cy="2196126"/>
          </a:xfrm>
          <a:custGeom>
            <a:avLst/>
            <a:gdLst/>
            <a:ahLst/>
            <a:cxnLst/>
            <a:rect l="l" t="t" r="r" b="b"/>
            <a:pathLst>
              <a:path w="1255910" h="3294189">
                <a:moveTo>
                  <a:pt x="0" y="0"/>
                </a:moveTo>
                <a:lnTo>
                  <a:pt x="1255909" y="0"/>
                </a:lnTo>
                <a:lnTo>
                  <a:pt x="1255909" y="3294189"/>
                </a:lnTo>
                <a:lnTo>
                  <a:pt x="0" y="32941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609630"/>
            <a:endParaRPr lang="en-US" sz="1200">
              <a:solidFill>
                <a:prstClr val="black"/>
              </a:solidFill>
              <a:latin typeface="Calibri"/>
            </a:endParaRPr>
          </a:p>
        </p:txBody>
      </p:sp>
      <p:sp>
        <p:nvSpPr>
          <p:cNvPr id="9" name="Freeform 16">
            <a:extLst>
              <a:ext uri="{FF2B5EF4-FFF2-40B4-BE49-F238E27FC236}">
                <a16:creationId xmlns:a16="http://schemas.microsoft.com/office/drawing/2014/main" id="{40B2B9A3-14C1-9D8E-BB60-A6FEDDBA79BB}"/>
              </a:ext>
            </a:extLst>
          </p:cNvPr>
          <p:cNvSpPr/>
          <p:nvPr/>
        </p:nvSpPr>
        <p:spPr>
          <a:xfrm>
            <a:off x="1736828" y="4799112"/>
            <a:ext cx="1917809" cy="1673289"/>
          </a:xfrm>
          <a:custGeom>
            <a:avLst/>
            <a:gdLst/>
            <a:ahLst/>
            <a:cxnLst/>
            <a:rect l="l" t="t" r="r" b="b"/>
            <a:pathLst>
              <a:path w="2876714" h="2509933">
                <a:moveTo>
                  <a:pt x="0" y="0"/>
                </a:moveTo>
                <a:lnTo>
                  <a:pt x="2876714" y="0"/>
                </a:lnTo>
                <a:lnTo>
                  <a:pt x="2876714" y="2509932"/>
                </a:lnTo>
                <a:lnTo>
                  <a:pt x="0" y="25099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endParaRPr lang="en-US" sz="1200">
              <a:solidFill>
                <a:prstClr val="black"/>
              </a:solidFill>
              <a:latin typeface="Calibri"/>
            </a:endParaRPr>
          </a:p>
        </p:txBody>
      </p:sp>
      <p:sp>
        <p:nvSpPr>
          <p:cNvPr id="10" name="Freeform 17">
            <a:extLst>
              <a:ext uri="{FF2B5EF4-FFF2-40B4-BE49-F238E27FC236}">
                <a16:creationId xmlns:a16="http://schemas.microsoft.com/office/drawing/2014/main" id="{0D50A98E-A331-B52A-64FB-C630BA744192}"/>
              </a:ext>
            </a:extLst>
          </p:cNvPr>
          <p:cNvSpPr/>
          <p:nvPr/>
        </p:nvSpPr>
        <p:spPr>
          <a:xfrm>
            <a:off x="9582385" y="4710550"/>
            <a:ext cx="1468942" cy="1761850"/>
          </a:xfrm>
          <a:custGeom>
            <a:avLst/>
            <a:gdLst/>
            <a:ahLst/>
            <a:cxnLst/>
            <a:rect l="l" t="t" r="r" b="b"/>
            <a:pathLst>
              <a:path w="2203413" h="2642775">
                <a:moveTo>
                  <a:pt x="0" y="0"/>
                </a:moveTo>
                <a:lnTo>
                  <a:pt x="2203414" y="0"/>
                </a:lnTo>
                <a:lnTo>
                  <a:pt x="2203414" y="2642774"/>
                </a:lnTo>
                <a:lnTo>
                  <a:pt x="0" y="26427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30"/>
            <a:endParaRPr lang="en-US" sz="1200">
              <a:solidFill>
                <a:prstClr val="black"/>
              </a:solidFill>
              <a:latin typeface="Calibri"/>
            </a:endParaRPr>
          </a:p>
        </p:txBody>
      </p:sp>
      <p:sp>
        <p:nvSpPr>
          <p:cNvPr id="11" name="Freeform 20">
            <a:extLst>
              <a:ext uri="{FF2B5EF4-FFF2-40B4-BE49-F238E27FC236}">
                <a16:creationId xmlns:a16="http://schemas.microsoft.com/office/drawing/2014/main" id="{31C1D8C5-E6C0-C186-4109-4290A985ECD9}"/>
              </a:ext>
            </a:extLst>
          </p:cNvPr>
          <p:cNvSpPr/>
          <p:nvPr/>
        </p:nvSpPr>
        <p:spPr>
          <a:xfrm rot="19310558">
            <a:off x="951490" y="4238993"/>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609630"/>
            <a:endParaRPr lang="en-US" sz="1200">
              <a:solidFill>
                <a:prstClr val="black"/>
              </a:solidFill>
              <a:latin typeface="Calibri"/>
            </a:endParaRPr>
          </a:p>
        </p:txBody>
      </p:sp>
      <p:sp>
        <p:nvSpPr>
          <p:cNvPr id="12" name="Freeform 21">
            <a:extLst>
              <a:ext uri="{FF2B5EF4-FFF2-40B4-BE49-F238E27FC236}">
                <a16:creationId xmlns:a16="http://schemas.microsoft.com/office/drawing/2014/main" id="{4082CC0B-0ECE-83B5-7EDE-89B8E6FBBA88}"/>
              </a:ext>
            </a:extLst>
          </p:cNvPr>
          <p:cNvSpPr/>
          <p:nvPr/>
        </p:nvSpPr>
        <p:spPr>
          <a:xfrm rot="1956101">
            <a:off x="232402" y="4496727"/>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609630"/>
            <a:endParaRPr lang="en-US" sz="1200">
              <a:solidFill>
                <a:prstClr val="black"/>
              </a:solidFill>
              <a:latin typeface="Calibri"/>
            </a:endParaRPr>
          </a:p>
        </p:txBody>
      </p:sp>
      <p:sp>
        <p:nvSpPr>
          <p:cNvPr id="13" name="Freeform 22">
            <a:extLst>
              <a:ext uri="{FF2B5EF4-FFF2-40B4-BE49-F238E27FC236}">
                <a16:creationId xmlns:a16="http://schemas.microsoft.com/office/drawing/2014/main" id="{BC61E96D-6A9B-2F44-42D8-F3E3A04760A8}"/>
              </a:ext>
            </a:extLst>
          </p:cNvPr>
          <p:cNvSpPr/>
          <p:nvPr/>
        </p:nvSpPr>
        <p:spPr>
          <a:xfrm rot="2485546">
            <a:off x="365002" y="3481518"/>
            <a:ext cx="342673" cy="228033"/>
          </a:xfrm>
          <a:custGeom>
            <a:avLst/>
            <a:gdLst/>
            <a:ahLst/>
            <a:cxnLst/>
            <a:rect l="l" t="t" r="r" b="b"/>
            <a:pathLst>
              <a:path w="514010" h="342050">
                <a:moveTo>
                  <a:pt x="0" y="0"/>
                </a:moveTo>
                <a:lnTo>
                  <a:pt x="514011" y="0"/>
                </a:lnTo>
                <a:lnTo>
                  <a:pt x="514011" y="342050"/>
                </a:lnTo>
                <a:lnTo>
                  <a:pt x="0" y="34205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defTabSz="609630"/>
            <a:endParaRPr lang="en-US" sz="1200">
              <a:solidFill>
                <a:prstClr val="black"/>
              </a:solidFill>
              <a:latin typeface="Calibri"/>
            </a:endParaRPr>
          </a:p>
        </p:txBody>
      </p:sp>
      <p:sp>
        <p:nvSpPr>
          <p:cNvPr id="14" name="Freeform 27">
            <a:extLst>
              <a:ext uri="{FF2B5EF4-FFF2-40B4-BE49-F238E27FC236}">
                <a16:creationId xmlns:a16="http://schemas.microsoft.com/office/drawing/2014/main" id="{278390DF-57C8-F342-C4DA-DECAEC4722BE}"/>
              </a:ext>
            </a:extLst>
          </p:cNvPr>
          <p:cNvSpPr/>
          <p:nvPr/>
        </p:nvSpPr>
        <p:spPr>
          <a:xfrm rot="2099990">
            <a:off x="10952408" y="4075494"/>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609630"/>
            <a:endParaRPr lang="en-US" sz="1200">
              <a:solidFill>
                <a:prstClr val="black"/>
              </a:solidFill>
              <a:latin typeface="Calibri"/>
            </a:endParaRPr>
          </a:p>
        </p:txBody>
      </p:sp>
      <p:sp>
        <p:nvSpPr>
          <p:cNvPr id="15" name="Freeform 28">
            <a:extLst>
              <a:ext uri="{FF2B5EF4-FFF2-40B4-BE49-F238E27FC236}">
                <a16:creationId xmlns:a16="http://schemas.microsoft.com/office/drawing/2014/main" id="{D2F9D6F0-1534-AE1B-3455-D2000E479578}"/>
              </a:ext>
            </a:extLst>
          </p:cNvPr>
          <p:cNvSpPr/>
          <p:nvPr/>
        </p:nvSpPr>
        <p:spPr>
          <a:xfrm rot="19589325">
            <a:off x="11563208" y="3530097"/>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defTabSz="609630"/>
            <a:endParaRPr lang="en-US" sz="1200">
              <a:solidFill>
                <a:prstClr val="black"/>
              </a:solidFill>
              <a:latin typeface="Calibri"/>
            </a:endParaRPr>
          </a:p>
        </p:txBody>
      </p:sp>
      <p:sp>
        <p:nvSpPr>
          <p:cNvPr id="16" name="Freeform 29">
            <a:extLst>
              <a:ext uri="{FF2B5EF4-FFF2-40B4-BE49-F238E27FC236}">
                <a16:creationId xmlns:a16="http://schemas.microsoft.com/office/drawing/2014/main" id="{8BAA6E30-34C3-A9D2-2D02-B6CCB87F9158}"/>
              </a:ext>
            </a:extLst>
          </p:cNvPr>
          <p:cNvSpPr/>
          <p:nvPr/>
        </p:nvSpPr>
        <p:spPr>
          <a:xfrm rot="20096521">
            <a:off x="641675" y="5195747"/>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defTabSz="609630"/>
            <a:endParaRPr lang="en-US" sz="1200">
              <a:solidFill>
                <a:prstClr val="black"/>
              </a:solidFill>
              <a:latin typeface="Calibri"/>
            </a:endParaRPr>
          </a:p>
        </p:txBody>
      </p:sp>
      <p:sp>
        <p:nvSpPr>
          <p:cNvPr id="17" name="Freeform 30">
            <a:extLst>
              <a:ext uri="{FF2B5EF4-FFF2-40B4-BE49-F238E27FC236}">
                <a16:creationId xmlns:a16="http://schemas.microsoft.com/office/drawing/2014/main" id="{BA1F5008-2B4B-99BC-B9B4-FD555B62BCB1}"/>
              </a:ext>
            </a:extLst>
          </p:cNvPr>
          <p:cNvSpPr/>
          <p:nvPr/>
        </p:nvSpPr>
        <p:spPr>
          <a:xfrm rot="19407163">
            <a:off x="11540031" y="4630011"/>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609630"/>
            <a:endParaRPr lang="en-US" sz="1200">
              <a:solidFill>
                <a:prstClr val="black"/>
              </a:solidFill>
              <a:latin typeface="Calibri"/>
            </a:endParaRPr>
          </a:p>
        </p:txBody>
      </p:sp>
      <p:pic>
        <p:nvPicPr>
          <p:cNvPr id="5" name="Picture 4">
            <a:extLst>
              <a:ext uri="{FF2B5EF4-FFF2-40B4-BE49-F238E27FC236}">
                <a16:creationId xmlns:a16="http://schemas.microsoft.com/office/drawing/2014/main" id="{7F343857-D8BD-CFF9-FCE7-A5F1600980A5}"/>
              </a:ext>
            </a:extLst>
          </p:cNvPr>
          <p:cNvPicPr>
            <a:picLocks noChangeAspect="1"/>
          </p:cNvPicPr>
          <p:nvPr/>
        </p:nvPicPr>
        <p:blipFill>
          <a:blip r:embed="rId21"/>
          <a:stretch>
            <a:fillRect/>
          </a:stretch>
        </p:blipFill>
        <p:spPr>
          <a:xfrm>
            <a:off x="-1227967" y="105444"/>
            <a:ext cx="11918713" cy="4993057"/>
          </a:xfrm>
          <a:prstGeom prst="rect">
            <a:avLst/>
          </a:prstGeom>
        </p:spPr>
      </p:pic>
    </p:spTree>
    <p:extLst>
      <p:ext uri="{BB962C8B-B14F-4D97-AF65-F5344CB8AC3E}">
        <p14:creationId xmlns:p14="http://schemas.microsoft.com/office/powerpoint/2010/main" val="3697080461"/>
      </p:ext>
    </p:extLst>
  </p:cSld>
  <p:clrMapOvr>
    <a:masterClrMapping/>
  </p:clrMapOvr>
  <p:transition spd="slow">
    <p:randomBar dir="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DC8065F3-0BF3-0C5D-7EB8-CA7B5FB7535B}"/>
              </a:ext>
            </a:extLst>
          </p:cNvPr>
          <p:cNvSpPr txBox="1"/>
          <p:nvPr/>
        </p:nvSpPr>
        <p:spPr>
          <a:xfrm>
            <a:off x="997167" y="559704"/>
            <a:ext cx="9613026" cy="2123658"/>
          </a:xfrm>
          <a:prstGeom prst="rect">
            <a:avLst/>
          </a:prstGeom>
          <a:noFill/>
        </p:spPr>
        <p:txBody>
          <a:bodyPr wrap="square">
            <a:spAutoFit/>
          </a:bodyPr>
          <a:lstStyle/>
          <a:p>
            <a:pPr algn="just"/>
            <a:r>
              <a:rPr lang="en-US" sz="4400">
                <a:solidFill>
                  <a:srgbClr val="FF0000"/>
                </a:solidFill>
              </a:rPr>
              <a:t>4. </a:t>
            </a:r>
            <a:r>
              <a:rPr lang="en-US" sz="4400"/>
              <a:t>Viết 3 – 4 câu nói về một truyện thiếu nhi mà em thích, trong đó có sử dụng từ đồng nghĩa.</a:t>
            </a:r>
          </a:p>
        </p:txBody>
      </p:sp>
      <p:pic>
        <p:nvPicPr>
          <p:cNvPr id="4098" name="Picture 2" descr="Doraemon Wiki - Tất tần tật những điều thú vị về Doraemon - POPS Blog">
            <a:extLst>
              <a:ext uri="{FF2B5EF4-FFF2-40B4-BE49-F238E27FC236}">
                <a16:creationId xmlns:a16="http://schemas.microsoft.com/office/drawing/2014/main" id="{91E049F6-3085-789F-B0E4-9A2424B87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7717" y="2855501"/>
            <a:ext cx="6085490" cy="3423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219073"/>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DC8065F3-0BF3-0C5D-7EB8-CA7B5FB7535B}"/>
              </a:ext>
            </a:extLst>
          </p:cNvPr>
          <p:cNvSpPr txBox="1"/>
          <p:nvPr/>
        </p:nvSpPr>
        <p:spPr>
          <a:xfrm>
            <a:off x="632646" y="612844"/>
            <a:ext cx="10767847" cy="563231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effectLst/>
                <a:uLnTx/>
                <a:uFillTx/>
                <a:latin typeface="Aptos" panose="02110004020202020204"/>
                <a:ea typeface="+mn-ea"/>
                <a:cs typeface="+mn-cs"/>
              </a:rPr>
              <a:t>	</a:t>
            </a:r>
            <a:r>
              <a:rPr kumimoji="0" lang="en-US" sz="4000" b="1" i="0" u="sng" strike="noStrike" kern="1200" cap="none" spc="0" normalizeH="0" baseline="0" noProof="0">
                <a:ln>
                  <a:noFill/>
                </a:ln>
                <a:solidFill>
                  <a:srgbClr val="00B050"/>
                </a:solidFill>
                <a:effectLst/>
                <a:uLnTx/>
                <a:uFillTx/>
                <a:latin typeface="Aptos" panose="02110004020202020204"/>
                <a:ea typeface="+mn-ea"/>
                <a:cs typeface="+mn-cs"/>
              </a:rPr>
              <a:t>Mẫu:</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effectLst/>
                <a:uLnTx/>
                <a:uFillTx/>
                <a:latin typeface="Aptos" panose="02110004020202020204"/>
                <a:ea typeface="+mn-ea"/>
                <a:cs typeface="+mn-cs"/>
              </a:rPr>
              <a:t>	</a:t>
            </a:r>
            <a:r>
              <a:rPr kumimoji="0" lang="vi-VN" sz="4000" b="0" i="0" u="none" strike="noStrike" kern="1200" cap="none" spc="0" normalizeH="0" baseline="0" noProof="0">
                <a:ln>
                  <a:noFill/>
                </a:ln>
                <a:effectLst/>
                <a:uLnTx/>
                <a:uFillTx/>
                <a:latin typeface="Aptos" panose="02110004020202020204"/>
                <a:ea typeface="+mn-ea"/>
                <a:cs typeface="+mn-cs"/>
              </a:rPr>
              <a:t>Nô-bi-ta là nhân vật em thích nhất trong phim. Cậu là một học sinh lười học, nghịch ngợm, thành tích học tập luôn thua kém bạn bè. Nhưng Nô-bi-ta lại rất </a:t>
            </a:r>
            <a:r>
              <a:rPr kumimoji="0" lang="vi-VN" sz="4000" b="0" i="0" u="none" strike="noStrike" kern="1200" cap="none" spc="0" normalizeH="0" baseline="0" noProof="0">
                <a:ln>
                  <a:noFill/>
                </a:ln>
                <a:solidFill>
                  <a:srgbClr val="FF0000"/>
                </a:solidFill>
                <a:effectLst/>
                <a:uLnTx/>
                <a:uFillTx/>
                <a:latin typeface="Aptos" panose="02110004020202020204"/>
                <a:ea typeface="+mn-ea"/>
                <a:cs typeface="+mn-cs"/>
              </a:rPr>
              <a:t>tốt bụng</a:t>
            </a:r>
            <a:r>
              <a:rPr kumimoji="0" lang="vi-VN" sz="4000" b="0" i="0" u="none" strike="noStrike" kern="1200" cap="none" spc="0" normalizeH="0" baseline="0" noProof="0">
                <a:ln>
                  <a:noFill/>
                </a:ln>
                <a:effectLst/>
                <a:uLnTx/>
                <a:uFillTx/>
                <a:latin typeface="Aptos" panose="02110004020202020204"/>
                <a:ea typeface="+mn-ea"/>
                <a:cs typeface="+mn-cs"/>
              </a:rPr>
              <a:t>, </a:t>
            </a:r>
            <a:r>
              <a:rPr kumimoji="0" lang="vi-VN" sz="4000" b="0" i="0" u="none" strike="noStrike" kern="1200" cap="none" spc="0" normalizeH="0" baseline="0" noProof="0">
                <a:ln>
                  <a:noFill/>
                </a:ln>
                <a:solidFill>
                  <a:srgbClr val="FF0000"/>
                </a:solidFill>
                <a:effectLst/>
                <a:uLnTx/>
                <a:uFillTx/>
                <a:latin typeface="Aptos" panose="02110004020202020204"/>
                <a:ea typeface="+mn-ea"/>
                <a:cs typeface="+mn-cs"/>
              </a:rPr>
              <a:t>nhân hậu</a:t>
            </a:r>
            <a:r>
              <a:rPr kumimoji="0" lang="vi-VN" sz="4000" b="0" i="0" u="none" strike="noStrike" kern="1200" cap="none" spc="0" normalizeH="0" baseline="0" noProof="0">
                <a:ln>
                  <a:noFill/>
                </a:ln>
                <a:effectLst/>
                <a:uLnTx/>
                <a:uFillTx/>
                <a:latin typeface="Aptos" panose="02110004020202020204"/>
                <a:ea typeface="+mn-ea"/>
                <a:cs typeface="+mn-cs"/>
              </a:rPr>
              <a:t>, luôn yêu mến và giúp đỡ bạn bè xung quanh. Qua mỗi tập phim, em có thêm những giây phút thư giãn và em cũng học hỏi được Nô-bi-ta nhiều bài học bổ ích, quý giá về cuộc sống.</a:t>
            </a:r>
            <a:endParaRPr kumimoji="0" lang="en-US" sz="4000" b="0" i="0" u="none" strike="noStrike" kern="1200" cap="none" spc="0" normalizeH="0" baseline="0" noProof="0">
              <a:ln>
                <a:noFill/>
              </a:ln>
              <a:effectLst/>
              <a:uLnTx/>
              <a:uFillTx/>
              <a:latin typeface="Aptos" panose="02110004020202020204"/>
              <a:ea typeface="+mn-ea"/>
              <a:cs typeface="+mn-cs"/>
            </a:endParaRPr>
          </a:p>
        </p:txBody>
      </p:sp>
    </p:spTree>
    <p:extLst>
      <p:ext uri="{BB962C8B-B14F-4D97-AF65-F5344CB8AC3E}">
        <p14:creationId xmlns:p14="http://schemas.microsoft.com/office/powerpoint/2010/main" val="2673196905"/>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rainbow, sky, animation, animated cartoon&#10;&#10;Description automatically generated">
            <a:extLst>
              <a:ext uri="{FF2B5EF4-FFF2-40B4-BE49-F238E27FC236}">
                <a16:creationId xmlns:a16="http://schemas.microsoft.com/office/drawing/2014/main" id="{300F787E-6DE0-535C-14F5-796E561C7D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Rounded Corners 4">
            <a:extLst>
              <a:ext uri="{FF2B5EF4-FFF2-40B4-BE49-F238E27FC236}">
                <a16:creationId xmlns:a16="http://schemas.microsoft.com/office/drawing/2014/main" id="{0D3AAD85-02D7-28B3-CB56-04DE1A9DCFFF}"/>
              </a:ext>
            </a:extLst>
          </p:cNvPr>
          <p:cNvSpPr/>
          <p:nvPr/>
        </p:nvSpPr>
        <p:spPr>
          <a:xfrm>
            <a:off x="1032387" y="1238864"/>
            <a:ext cx="5589638" cy="5120701"/>
          </a:xfrm>
          <a:prstGeom prst="roundRect">
            <a:avLst>
              <a:gd name="adj" fmla="val 11162"/>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0C90BAF7-77AC-C653-EB4C-9EE67385BEFB}"/>
              </a:ext>
            </a:extLst>
          </p:cNvPr>
          <p:cNvGrpSpPr/>
          <p:nvPr/>
        </p:nvGrpSpPr>
        <p:grpSpPr>
          <a:xfrm>
            <a:off x="1671670" y="2057621"/>
            <a:ext cx="4603680" cy="3561515"/>
            <a:chOff x="1525366" y="2241479"/>
            <a:chExt cx="4603680" cy="3561515"/>
          </a:xfrm>
        </p:grpSpPr>
        <p:grpSp>
          <p:nvGrpSpPr>
            <p:cNvPr id="14" name="Group 13">
              <a:extLst>
                <a:ext uri="{FF2B5EF4-FFF2-40B4-BE49-F238E27FC236}">
                  <a16:creationId xmlns:a16="http://schemas.microsoft.com/office/drawing/2014/main" id="{C45B10A2-E32A-D08C-3A15-8DC248437315}"/>
                </a:ext>
              </a:extLst>
            </p:cNvPr>
            <p:cNvGrpSpPr/>
            <p:nvPr/>
          </p:nvGrpSpPr>
          <p:grpSpPr>
            <a:xfrm>
              <a:off x="1525366" y="2241479"/>
              <a:ext cx="4603680" cy="773288"/>
              <a:chOff x="1492320" y="2226371"/>
              <a:chExt cx="6365573" cy="773288"/>
            </a:xfrm>
          </p:grpSpPr>
          <p:pic>
            <p:nvPicPr>
              <p:cNvPr id="12" name="Picture 11">
                <a:extLst>
                  <a:ext uri="{FF2B5EF4-FFF2-40B4-BE49-F238E27FC236}">
                    <a16:creationId xmlns:a16="http://schemas.microsoft.com/office/drawing/2014/main" id="{447B053E-A973-6B4D-982C-92AEA0B5519D}"/>
                  </a:ext>
                </a:extLst>
              </p:cNvPr>
              <p:cNvPicPr>
                <a:picLocks noChangeAspect="1"/>
              </p:cNvPicPr>
              <p:nvPr/>
            </p:nvPicPr>
            <p:blipFill>
              <a:blip r:embed="rId3"/>
              <a:stretch>
                <a:fillRect/>
              </a:stretch>
            </p:blipFill>
            <p:spPr>
              <a:xfrm rot="737208" flipH="1">
                <a:off x="1492320" y="2226371"/>
                <a:ext cx="773288" cy="773288"/>
              </a:xfrm>
              <a:prstGeom prst="rect">
                <a:avLst/>
              </a:prstGeom>
            </p:spPr>
          </p:pic>
          <p:sp>
            <p:nvSpPr>
              <p:cNvPr id="13" name="TextBox 47">
                <a:extLst>
                  <a:ext uri="{FF2B5EF4-FFF2-40B4-BE49-F238E27FC236}">
                    <a16:creationId xmlns:a16="http://schemas.microsoft.com/office/drawing/2014/main" id="{7F2CD00B-0732-EB9C-63DE-F97B570826A1}"/>
                  </a:ext>
                </a:extLst>
              </p:cNvPr>
              <p:cNvSpPr txBox="1"/>
              <p:nvPr/>
            </p:nvSpPr>
            <p:spPr>
              <a:xfrm>
                <a:off x="2339032" y="2288567"/>
                <a:ext cx="5518861" cy="648896"/>
              </a:xfrm>
              <a:prstGeom prst="rect">
                <a:avLst/>
              </a:prstGeom>
              <a:noFill/>
            </p:spPr>
            <p:txBody>
              <a:bodyPr wrap="square" rtlCol="0">
                <a:spAutoFit/>
              </a:bodyPr>
              <a:lstStyle/>
              <a:p>
                <a:pPr algn="just">
                  <a:lnSpc>
                    <a:spcPct val="120000"/>
                  </a:lnSpc>
                </a:pPr>
                <a:r>
                  <a:rPr lang="en-US" sz="3200" b="1" dirty="0">
                    <a:latin typeface="UTM Duepuntozero" panose="02040603050506020204" pitchFamily="18" charset="0"/>
                  </a:rPr>
                  <a:t>GV GHI DẶN DÒ Ở ĐÂY.</a:t>
                </a:r>
                <a:endParaRPr lang="en-US" sz="3200" dirty="0">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EEE10E44-95C3-64E9-D6E2-6C44BF3FCF22}"/>
                </a:ext>
              </a:extLst>
            </p:cNvPr>
            <p:cNvGrpSpPr/>
            <p:nvPr/>
          </p:nvGrpSpPr>
          <p:grpSpPr>
            <a:xfrm>
              <a:off x="1525366" y="3170888"/>
              <a:ext cx="4603680" cy="773288"/>
              <a:chOff x="1492320" y="2226371"/>
              <a:chExt cx="6365573" cy="773288"/>
            </a:xfrm>
          </p:grpSpPr>
          <p:pic>
            <p:nvPicPr>
              <p:cNvPr id="16" name="Picture 15">
                <a:extLst>
                  <a:ext uri="{FF2B5EF4-FFF2-40B4-BE49-F238E27FC236}">
                    <a16:creationId xmlns:a16="http://schemas.microsoft.com/office/drawing/2014/main" id="{1EB81388-EDD0-5492-F3FA-D78A03FCAC6D}"/>
                  </a:ext>
                </a:extLst>
              </p:cNvPr>
              <p:cNvPicPr>
                <a:picLocks noChangeAspect="1"/>
              </p:cNvPicPr>
              <p:nvPr/>
            </p:nvPicPr>
            <p:blipFill>
              <a:blip r:embed="rId3"/>
              <a:stretch>
                <a:fillRect/>
              </a:stretch>
            </p:blipFill>
            <p:spPr>
              <a:xfrm rot="737208" flipH="1">
                <a:off x="1492320" y="2226371"/>
                <a:ext cx="773288" cy="773288"/>
              </a:xfrm>
              <a:prstGeom prst="rect">
                <a:avLst/>
              </a:prstGeom>
            </p:spPr>
          </p:pic>
          <p:sp>
            <p:nvSpPr>
              <p:cNvPr id="17" name="TextBox 47">
                <a:extLst>
                  <a:ext uri="{FF2B5EF4-FFF2-40B4-BE49-F238E27FC236}">
                    <a16:creationId xmlns:a16="http://schemas.microsoft.com/office/drawing/2014/main" id="{59955C1C-4234-963F-C495-F03630751FC7}"/>
                  </a:ext>
                </a:extLst>
              </p:cNvPr>
              <p:cNvSpPr txBox="1"/>
              <p:nvPr/>
            </p:nvSpPr>
            <p:spPr>
              <a:xfrm>
                <a:off x="2339032" y="2288567"/>
                <a:ext cx="5518861" cy="648896"/>
              </a:xfrm>
              <a:prstGeom prst="rect">
                <a:avLst/>
              </a:prstGeom>
              <a:noFill/>
            </p:spPr>
            <p:txBody>
              <a:bodyPr wrap="square" rtlCol="0">
                <a:spAutoFit/>
              </a:bodyPr>
              <a:lstStyle/>
              <a:p>
                <a:pPr algn="just">
                  <a:lnSpc>
                    <a:spcPct val="120000"/>
                  </a:lnSpc>
                </a:pPr>
                <a:r>
                  <a:rPr lang="en-US" sz="3200" b="1" dirty="0">
                    <a:latin typeface="UTM Duepuntozero" panose="02040603050506020204" pitchFamily="18" charset="0"/>
                  </a:rPr>
                  <a:t>GV GHI DẶN DÒ Ở ĐÂY.</a:t>
                </a:r>
                <a:endParaRPr lang="en-US" sz="3200" dirty="0">
                  <a:latin typeface="Calibri" panose="020F0502020204030204" pitchFamily="34" charset="0"/>
                  <a:cs typeface="Calibri" panose="020F0502020204030204" pitchFamily="34" charset="0"/>
                </a:endParaRPr>
              </a:p>
            </p:txBody>
          </p:sp>
        </p:grpSp>
        <p:grpSp>
          <p:nvGrpSpPr>
            <p:cNvPr id="18" name="Group 17">
              <a:extLst>
                <a:ext uri="{FF2B5EF4-FFF2-40B4-BE49-F238E27FC236}">
                  <a16:creationId xmlns:a16="http://schemas.microsoft.com/office/drawing/2014/main" id="{598A0674-E807-4662-BFA1-A01759EDCB83}"/>
                </a:ext>
              </a:extLst>
            </p:cNvPr>
            <p:cNvGrpSpPr/>
            <p:nvPr/>
          </p:nvGrpSpPr>
          <p:grpSpPr>
            <a:xfrm>
              <a:off x="1525366" y="4100297"/>
              <a:ext cx="4603680" cy="773288"/>
              <a:chOff x="1492320" y="2226371"/>
              <a:chExt cx="6365573" cy="773288"/>
            </a:xfrm>
          </p:grpSpPr>
          <p:pic>
            <p:nvPicPr>
              <p:cNvPr id="19" name="Picture 18">
                <a:extLst>
                  <a:ext uri="{FF2B5EF4-FFF2-40B4-BE49-F238E27FC236}">
                    <a16:creationId xmlns:a16="http://schemas.microsoft.com/office/drawing/2014/main" id="{BC3C52BC-5D1D-2141-DCEF-FE3309FCD084}"/>
                  </a:ext>
                </a:extLst>
              </p:cNvPr>
              <p:cNvPicPr>
                <a:picLocks noChangeAspect="1"/>
              </p:cNvPicPr>
              <p:nvPr/>
            </p:nvPicPr>
            <p:blipFill>
              <a:blip r:embed="rId3"/>
              <a:stretch>
                <a:fillRect/>
              </a:stretch>
            </p:blipFill>
            <p:spPr>
              <a:xfrm rot="737208" flipH="1">
                <a:off x="1492320" y="2226371"/>
                <a:ext cx="773288" cy="773288"/>
              </a:xfrm>
              <a:prstGeom prst="rect">
                <a:avLst/>
              </a:prstGeom>
            </p:spPr>
          </p:pic>
          <p:sp>
            <p:nvSpPr>
              <p:cNvPr id="20" name="TextBox 47">
                <a:extLst>
                  <a:ext uri="{FF2B5EF4-FFF2-40B4-BE49-F238E27FC236}">
                    <a16:creationId xmlns:a16="http://schemas.microsoft.com/office/drawing/2014/main" id="{BF3A724C-F20B-9C8C-65F4-B005E51FE43E}"/>
                  </a:ext>
                </a:extLst>
              </p:cNvPr>
              <p:cNvSpPr txBox="1"/>
              <p:nvPr/>
            </p:nvSpPr>
            <p:spPr>
              <a:xfrm>
                <a:off x="2339032" y="2288567"/>
                <a:ext cx="5518861" cy="648896"/>
              </a:xfrm>
              <a:prstGeom prst="rect">
                <a:avLst/>
              </a:prstGeom>
              <a:noFill/>
            </p:spPr>
            <p:txBody>
              <a:bodyPr wrap="square" rtlCol="0">
                <a:spAutoFit/>
              </a:bodyPr>
              <a:lstStyle/>
              <a:p>
                <a:pPr algn="just">
                  <a:lnSpc>
                    <a:spcPct val="120000"/>
                  </a:lnSpc>
                </a:pPr>
                <a:r>
                  <a:rPr lang="en-US" sz="3200" b="1" dirty="0">
                    <a:latin typeface="UTM Duepuntozero" panose="02040603050506020204" pitchFamily="18" charset="0"/>
                  </a:rPr>
                  <a:t>GV GHI DẶN DÒ Ở ĐÂY.</a:t>
                </a:r>
                <a:endParaRPr lang="en-US" sz="3200" dirty="0">
                  <a:latin typeface="Calibri" panose="020F0502020204030204" pitchFamily="34" charset="0"/>
                  <a:cs typeface="Calibri" panose="020F0502020204030204" pitchFamily="34" charset="0"/>
                </a:endParaRPr>
              </a:p>
            </p:txBody>
          </p:sp>
        </p:grpSp>
        <p:grpSp>
          <p:nvGrpSpPr>
            <p:cNvPr id="21" name="Group 20">
              <a:extLst>
                <a:ext uri="{FF2B5EF4-FFF2-40B4-BE49-F238E27FC236}">
                  <a16:creationId xmlns:a16="http://schemas.microsoft.com/office/drawing/2014/main" id="{59C8820E-D5BE-ABB9-0632-4492A6E32FDC}"/>
                </a:ext>
              </a:extLst>
            </p:cNvPr>
            <p:cNvGrpSpPr/>
            <p:nvPr/>
          </p:nvGrpSpPr>
          <p:grpSpPr>
            <a:xfrm>
              <a:off x="1525366" y="5029706"/>
              <a:ext cx="4603680" cy="773288"/>
              <a:chOff x="1492320" y="2226371"/>
              <a:chExt cx="6365573" cy="773288"/>
            </a:xfrm>
          </p:grpSpPr>
          <p:pic>
            <p:nvPicPr>
              <p:cNvPr id="22" name="Picture 21">
                <a:extLst>
                  <a:ext uri="{FF2B5EF4-FFF2-40B4-BE49-F238E27FC236}">
                    <a16:creationId xmlns:a16="http://schemas.microsoft.com/office/drawing/2014/main" id="{08C18C5C-5F45-34AC-2B0A-E6A114247B85}"/>
                  </a:ext>
                </a:extLst>
              </p:cNvPr>
              <p:cNvPicPr>
                <a:picLocks noChangeAspect="1"/>
              </p:cNvPicPr>
              <p:nvPr/>
            </p:nvPicPr>
            <p:blipFill>
              <a:blip r:embed="rId3"/>
              <a:stretch>
                <a:fillRect/>
              </a:stretch>
            </p:blipFill>
            <p:spPr>
              <a:xfrm rot="737208" flipH="1">
                <a:off x="1492320" y="2226371"/>
                <a:ext cx="773288" cy="773288"/>
              </a:xfrm>
              <a:prstGeom prst="rect">
                <a:avLst/>
              </a:prstGeom>
            </p:spPr>
          </p:pic>
          <p:sp>
            <p:nvSpPr>
              <p:cNvPr id="23" name="TextBox 47">
                <a:extLst>
                  <a:ext uri="{FF2B5EF4-FFF2-40B4-BE49-F238E27FC236}">
                    <a16:creationId xmlns:a16="http://schemas.microsoft.com/office/drawing/2014/main" id="{2DBDD5E6-ADCB-C383-3C78-22184173B8FF}"/>
                  </a:ext>
                </a:extLst>
              </p:cNvPr>
              <p:cNvSpPr txBox="1"/>
              <p:nvPr/>
            </p:nvSpPr>
            <p:spPr>
              <a:xfrm>
                <a:off x="2339032" y="2288567"/>
                <a:ext cx="5518861" cy="648896"/>
              </a:xfrm>
              <a:prstGeom prst="rect">
                <a:avLst/>
              </a:prstGeom>
              <a:noFill/>
            </p:spPr>
            <p:txBody>
              <a:bodyPr wrap="square" rtlCol="0">
                <a:spAutoFit/>
              </a:bodyPr>
              <a:lstStyle/>
              <a:p>
                <a:pPr algn="just">
                  <a:lnSpc>
                    <a:spcPct val="120000"/>
                  </a:lnSpc>
                </a:pPr>
                <a:r>
                  <a:rPr lang="en-US" sz="3200" b="1" dirty="0">
                    <a:latin typeface="UTM Duepuntozero" panose="02040603050506020204" pitchFamily="18" charset="0"/>
                  </a:rPr>
                  <a:t>GV GHI DẶN DÒ Ở ĐÂY.</a:t>
                </a:r>
                <a:endParaRPr lang="en-US" sz="3200" dirty="0">
                  <a:latin typeface="Calibri" panose="020F0502020204030204" pitchFamily="34" charset="0"/>
                  <a:cs typeface="Calibri" panose="020F0502020204030204" pitchFamily="34" charset="0"/>
                </a:endParaRPr>
              </a:p>
            </p:txBody>
          </p:sp>
        </p:grpSp>
      </p:grpSp>
      <p:pic>
        <p:nvPicPr>
          <p:cNvPr id="4" name="Picture 3">
            <a:extLst>
              <a:ext uri="{FF2B5EF4-FFF2-40B4-BE49-F238E27FC236}">
                <a16:creationId xmlns:a16="http://schemas.microsoft.com/office/drawing/2014/main" id="{998382E4-B212-1103-73B4-FF9391D12E1A}"/>
              </a:ext>
            </a:extLst>
          </p:cNvPr>
          <p:cNvPicPr>
            <a:picLocks noChangeAspect="1"/>
          </p:cNvPicPr>
          <p:nvPr/>
        </p:nvPicPr>
        <p:blipFill>
          <a:blip r:embed="rId4"/>
          <a:stretch>
            <a:fillRect/>
          </a:stretch>
        </p:blipFill>
        <p:spPr>
          <a:xfrm>
            <a:off x="-402123" y="327365"/>
            <a:ext cx="8803387" cy="1511939"/>
          </a:xfrm>
          <a:prstGeom prst="rect">
            <a:avLst/>
          </a:prstGeom>
        </p:spPr>
      </p:pic>
    </p:spTree>
    <p:extLst>
      <p:ext uri="{BB962C8B-B14F-4D97-AF65-F5344CB8AC3E}">
        <p14:creationId xmlns:p14="http://schemas.microsoft.com/office/powerpoint/2010/main" val="27654634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kids standing in front of a fence&#10;&#10;Description automatically generated with medium confidence">
            <a:extLst>
              <a:ext uri="{FF2B5EF4-FFF2-40B4-BE49-F238E27FC236}">
                <a16:creationId xmlns:a16="http://schemas.microsoft.com/office/drawing/2014/main" id="{47A6C529-A4F3-609E-BDBB-8B50C2865429}"/>
              </a:ext>
            </a:extLst>
          </p:cNvPr>
          <p:cNvPicPr>
            <a:picLocks noChangeAspect="1"/>
          </p:cNvPicPr>
          <p:nvPr/>
        </p:nvPicPr>
        <p:blipFill rotWithShape="1">
          <a:blip r:embed="rId2">
            <a:extLst>
              <a:ext uri="{28A0092B-C50C-407E-A947-70E740481C1C}">
                <a14:useLocalDpi xmlns:a14="http://schemas.microsoft.com/office/drawing/2010/main" val="0"/>
              </a:ext>
            </a:extLst>
          </a:blip>
          <a:srcRect t="11434"/>
          <a:stretch/>
        </p:blipFill>
        <p:spPr>
          <a:xfrm>
            <a:off x="20" y="1282"/>
            <a:ext cx="12191980" cy="6856718"/>
          </a:xfrm>
          <a:prstGeom prst="rect">
            <a:avLst/>
          </a:prstGeom>
        </p:spPr>
      </p:pic>
      <p:pic>
        <p:nvPicPr>
          <p:cNvPr id="2" name="Picture 1">
            <a:extLst>
              <a:ext uri="{FF2B5EF4-FFF2-40B4-BE49-F238E27FC236}">
                <a16:creationId xmlns:a16="http://schemas.microsoft.com/office/drawing/2014/main" id="{99836B91-EB54-EC5B-4A49-C89DAA51F61E}"/>
              </a:ext>
            </a:extLst>
          </p:cNvPr>
          <p:cNvPicPr>
            <a:picLocks noChangeAspect="1"/>
          </p:cNvPicPr>
          <p:nvPr/>
        </p:nvPicPr>
        <p:blipFill>
          <a:blip r:embed="rId3"/>
          <a:stretch>
            <a:fillRect/>
          </a:stretch>
        </p:blipFill>
        <p:spPr>
          <a:xfrm>
            <a:off x="-20" y="409175"/>
            <a:ext cx="12192000" cy="1712975"/>
          </a:xfrm>
          <a:prstGeom prst="rect">
            <a:avLst/>
          </a:prstGeom>
        </p:spPr>
      </p:pic>
    </p:spTree>
    <p:extLst>
      <p:ext uri="{BB962C8B-B14F-4D97-AF65-F5344CB8AC3E}">
        <p14:creationId xmlns:p14="http://schemas.microsoft.com/office/powerpoint/2010/main" val="31675268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Join_file_155733742">
            <a:hlinkClick r:id="" action="ppaction://media"/>
            <a:extLst>
              <a:ext uri="{FF2B5EF4-FFF2-40B4-BE49-F238E27FC236}">
                <a16:creationId xmlns:a16="http://schemas.microsoft.com/office/drawing/2014/main" id="{919ACC36-91D6-06B0-3C6B-C955B50385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116452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CFE"/>
        </a:solidFill>
        <a:effectLst/>
      </p:bgPr>
    </p:bg>
    <p:spTree>
      <p:nvGrpSpPr>
        <p:cNvPr id="1" name=""/>
        <p:cNvGrpSpPr/>
        <p:nvPr/>
      </p:nvGrpSpPr>
      <p:grpSpPr>
        <a:xfrm>
          <a:off x="0" y="0"/>
          <a:ext cx="0" cy="0"/>
          <a:chOff x="0" y="0"/>
          <a:chExt cx="0" cy="0"/>
        </a:xfrm>
      </p:grpSpPr>
      <p:sp>
        <p:nvSpPr>
          <p:cNvPr id="2" name="Freeform 2"/>
          <p:cNvSpPr/>
          <p:nvPr/>
        </p:nvSpPr>
        <p:spPr>
          <a:xfrm>
            <a:off x="6070601" y="-64645"/>
            <a:ext cx="9276739" cy="6922645"/>
          </a:xfrm>
          <a:custGeom>
            <a:avLst/>
            <a:gdLst/>
            <a:ahLst/>
            <a:cxnLst/>
            <a:rect l="l" t="t" r="r" b="b"/>
            <a:pathLst>
              <a:path w="13915109" h="10383967">
                <a:moveTo>
                  <a:pt x="0" y="0"/>
                </a:moveTo>
                <a:lnTo>
                  <a:pt x="13915109" y="0"/>
                </a:lnTo>
                <a:lnTo>
                  <a:pt x="13915109" y="10383967"/>
                </a:lnTo>
                <a:lnTo>
                  <a:pt x="0" y="10383967"/>
                </a:lnTo>
                <a:lnTo>
                  <a:pt x="0" y="0"/>
                </a:lnTo>
                <a:close/>
              </a:path>
            </a:pathLst>
          </a:custGeom>
          <a:blipFill>
            <a:blip r:embed="rId2"/>
            <a:stretch>
              <a:fillRect/>
            </a:stretch>
          </a:blipFill>
        </p:spPr>
        <p:txBody>
          <a:bodyPr/>
          <a:lstStyle/>
          <a:p>
            <a:pPr defTabSz="609630"/>
            <a:endParaRPr lang="en-US" sz="1200">
              <a:solidFill>
                <a:prstClr val="black"/>
              </a:solidFill>
              <a:latin typeface="Calibri"/>
            </a:endParaRPr>
          </a:p>
        </p:txBody>
      </p:sp>
      <p:sp>
        <p:nvSpPr>
          <p:cNvPr id="3" name="Freeform 3"/>
          <p:cNvSpPr/>
          <p:nvPr/>
        </p:nvSpPr>
        <p:spPr>
          <a:xfrm flipH="1">
            <a:off x="-3155339" y="-64645"/>
            <a:ext cx="9276739" cy="6922645"/>
          </a:xfrm>
          <a:custGeom>
            <a:avLst/>
            <a:gdLst/>
            <a:ahLst/>
            <a:cxnLst/>
            <a:rect l="l" t="t" r="r" b="b"/>
            <a:pathLst>
              <a:path w="13915109" h="10383967">
                <a:moveTo>
                  <a:pt x="13915109" y="0"/>
                </a:moveTo>
                <a:lnTo>
                  <a:pt x="0" y="0"/>
                </a:lnTo>
                <a:lnTo>
                  <a:pt x="0" y="10383967"/>
                </a:lnTo>
                <a:lnTo>
                  <a:pt x="13915109" y="10383967"/>
                </a:lnTo>
                <a:lnTo>
                  <a:pt x="13915109" y="0"/>
                </a:lnTo>
                <a:close/>
              </a:path>
            </a:pathLst>
          </a:custGeom>
          <a:blipFill>
            <a:blip r:embed="rId2"/>
            <a:stretch>
              <a:fillRect/>
            </a:stretch>
          </a:blipFill>
        </p:spPr>
        <p:txBody>
          <a:bodyPr/>
          <a:lstStyle/>
          <a:p>
            <a:pPr defTabSz="609630"/>
            <a:endParaRPr lang="en-US" sz="1200">
              <a:solidFill>
                <a:prstClr val="black"/>
              </a:solidFill>
              <a:latin typeface="Calibri"/>
            </a:endParaRPr>
          </a:p>
        </p:txBody>
      </p:sp>
      <p:sp>
        <p:nvSpPr>
          <p:cNvPr id="4" name="Freeform 4"/>
          <p:cNvSpPr/>
          <p:nvPr/>
        </p:nvSpPr>
        <p:spPr>
          <a:xfrm>
            <a:off x="3635641" y="262464"/>
            <a:ext cx="4920718" cy="2818229"/>
          </a:xfrm>
          <a:custGeom>
            <a:avLst/>
            <a:gdLst/>
            <a:ahLst/>
            <a:cxnLst/>
            <a:rect l="l" t="t" r="r" b="b"/>
            <a:pathLst>
              <a:path w="7381077" h="4227344">
                <a:moveTo>
                  <a:pt x="0" y="0"/>
                </a:moveTo>
                <a:lnTo>
                  <a:pt x="7381078" y="0"/>
                </a:lnTo>
                <a:lnTo>
                  <a:pt x="7381078" y="4227344"/>
                </a:lnTo>
                <a:lnTo>
                  <a:pt x="0" y="42273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defTabSz="609630"/>
            <a:endParaRPr lang="en-US" sz="1200">
              <a:solidFill>
                <a:prstClr val="black"/>
              </a:solidFill>
              <a:latin typeface="Calibri"/>
            </a:endParaRPr>
          </a:p>
        </p:txBody>
      </p:sp>
      <p:sp>
        <p:nvSpPr>
          <p:cNvPr id="5" name="Freeform 5"/>
          <p:cNvSpPr/>
          <p:nvPr/>
        </p:nvSpPr>
        <p:spPr>
          <a:xfrm>
            <a:off x="4998873" y="4739501"/>
            <a:ext cx="3147253" cy="1636571"/>
          </a:xfrm>
          <a:custGeom>
            <a:avLst/>
            <a:gdLst/>
            <a:ahLst/>
            <a:cxnLst/>
            <a:rect l="l" t="t" r="r" b="b"/>
            <a:pathLst>
              <a:path w="4720879" h="2454857">
                <a:moveTo>
                  <a:pt x="0" y="0"/>
                </a:moveTo>
                <a:lnTo>
                  <a:pt x="4720879" y="0"/>
                </a:lnTo>
                <a:lnTo>
                  <a:pt x="4720879" y="2454857"/>
                </a:lnTo>
                <a:lnTo>
                  <a:pt x="0" y="2454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609630"/>
            <a:endParaRPr lang="en-US" sz="1200">
              <a:solidFill>
                <a:prstClr val="black"/>
              </a:solidFill>
              <a:latin typeface="Calibri"/>
            </a:endParaRPr>
          </a:p>
        </p:txBody>
      </p:sp>
      <p:sp>
        <p:nvSpPr>
          <p:cNvPr id="6" name="Freeform 6"/>
          <p:cNvSpPr/>
          <p:nvPr/>
        </p:nvSpPr>
        <p:spPr>
          <a:xfrm>
            <a:off x="9751527" y="4739501"/>
            <a:ext cx="2165220" cy="1526480"/>
          </a:xfrm>
          <a:custGeom>
            <a:avLst/>
            <a:gdLst/>
            <a:ahLst/>
            <a:cxnLst/>
            <a:rect l="l" t="t" r="r" b="b"/>
            <a:pathLst>
              <a:path w="3247830" h="2289720">
                <a:moveTo>
                  <a:pt x="0" y="0"/>
                </a:moveTo>
                <a:lnTo>
                  <a:pt x="3247829" y="0"/>
                </a:lnTo>
                <a:lnTo>
                  <a:pt x="3247829" y="2289720"/>
                </a:lnTo>
                <a:lnTo>
                  <a:pt x="0" y="2289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defTabSz="609630"/>
            <a:endParaRPr lang="en-US" sz="1200">
              <a:solidFill>
                <a:prstClr val="black"/>
              </a:solidFill>
              <a:latin typeface="Calibri"/>
            </a:endParaRPr>
          </a:p>
        </p:txBody>
      </p:sp>
      <p:sp>
        <p:nvSpPr>
          <p:cNvPr id="7" name="Freeform 7"/>
          <p:cNvSpPr/>
          <p:nvPr/>
        </p:nvSpPr>
        <p:spPr>
          <a:xfrm>
            <a:off x="376092" y="4681570"/>
            <a:ext cx="2163077" cy="1670977"/>
          </a:xfrm>
          <a:custGeom>
            <a:avLst/>
            <a:gdLst/>
            <a:ahLst/>
            <a:cxnLst/>
            <a:rect l="l" t="t" r="r" b="b"/>
            <a:pathLst>
              <a:path w="3244615" h="2506465">
                <a:moveTo>
                  <a:pt x="0" y="0"/>
                </a:moveTo>
                <a:lnTo>
                  <a:pt x="3244615" y="0"/>
                </a:lnTo>
                <a:lnTo>
                  <a:pt x="3244615" y="2506465"/>
                </a:lnTo>
                <a:lnTo>
                  <a:pt x="0" y="25064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defTabSz="609630"/>
            <a:endParaRPr lang="en-US" sz="1200">
              <a:solidFill>
                <a:prstClr val="black"/>
              </a:solidFill>
              <a:latin typeface="Calibri"/>
            </a:endParaRPr>
          </a:p>
        </p:txBody>
      </p:sp>
      <p:sp>
        <p:nvSpPr>
          <p:cNvPr id="8" name="Freeform 8"/>
          <p:cNvSpPr/>
          <p:nvPr/>
        </p:nvSpPr>
        <p:spPr>
          <a:xfrm>
            <a:off x="2453540" y="3721729"/>
            <a:ext cx="1430506" cy="2630816"/>
          </a:xfrm>
          <a:custGeom>
            <a:avLst/>
            <a:gdLst/>
            <a:ahLst/>
            <a:cxnLst/>
            <a:rect l="l" t="t" r="r" b="b"/>
            <a:pathLst>
              <a:path w="2145759" h="3946224">
                <a:moveTo>
                  <a:pt x="0" y="0"/>
                </a:moveTo>
                <a:lnTo>
                  <a:pt x="2145760" y="0"/>
                </a:lnTo>
                <a:lnTo>
                  <a:pt x="2145760" y="3946225"/>
                </a:lnTo>
                <a:lnTo>
                  <a:pt x="0" y="39462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pPr defTabSz="609630"/>
            <a:endParaRPr lang="en-US" sz="1200">
              <a:solidFill>
                <a:prstClr val="black"/>
              </a:solidFill>
              <a:latin typeface="Calibri"/>
            </a:endParaRPr>
          </a:p>
        </p:txBody>
      </p:sp>
      <p:sp>
        <p:nvSpPr>
          <p:cNvPr id="9" name="Freeform 9"/>
          <p:cNvSpPr/>
          <p:nvPr/>
        </p:nvSpPr>
        <p:spPr>
          <a:xfrm>
            <a:off x="8242388" y="4826875"/>
            <a:ext cx="1350389" cy="1345325"/>
          </a:xfrm>
          <a:custGeom>
            <a:avLst/>
            <a:gdLst/>
            <a:ahLst/>
            <a:cxnLst/>
            <a:rect l="l" t="t" r="r" b="b"/>
            <a:pathLst>
              <a:path w="2025584" h="2017988">
                <a:moveTo>
                  <a:pt x="0" y="0"/>
                </a:moveTo>
                <a:lnTo>
                  <a:pt x="2025584" y="0"/>
                </a:lnTo>
                <a:lnTo>
                  <a:pt x="2025584" y="2017988"/>
                </a:lnTo>
                <a:lnTo>
                  <a:pt x="0" y="201798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pPr defTabSz="609630"/>
            <a:endParaRPr lang="en-US" sz="1200">
              <a:solidFill>
                <a:prstClr val="black"/>
              </a:solidFill>
              <a:latin typeface="Calibri"/>
            </a:endParaRPr>
          </a:p>
        </p:txBody>
      </p:sp>
      <p:sp>
        <p:nvSpPr>
          <p:cNvPr id="10" name="Freeform 10"/>
          <p:cNvSpPr/>
          <p:nvPr/>
        </p:nvSpPr>
        <p:spPr>
          <a:xfrm>
            <a:off x="3884046" y="4806099"/>
            <a:ext cx="952998" cy="1546447"/>
          </a:xfrm>
          <a:custGeom>
            <a:avLst/>
            <a:gdLst/>
            <a:ahLst/>
            <a:cxnLst/>
            <a:rect l="l" t="t" r="r" b="b"/>
            <a:pathLst>
              <a:path w="1429497" h="2319670">
                <a:moveTo>
                  <a:pt x="0" y="0"/>
                </a:moveTo>
                <a:lnTo>
                  <a:pt x="1429497" y="0"/>
                </a:lnTo>
                <a:lnTo>
                  <a:pt x="1429497" y="2319671"/>
                </a:lnTo>
                <a:lnTo>
                  <a:pt x="0" y="231967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pPr defTabSz="609630"/>
            <a:endParaRPr lang="en-US" sz="1200">
              <a:solidFill>
                <a:prstClr val="black"/>
              </a:solidFill>
              <a:latin typeface="Calibri"/>
            </a:endParaRPr>
          </a:p>
        </p:txBody>
      </p:sp>
      <p:sp>
        <p:nvSpPr>
          <p:cNvPr id="13" name="Freeform 13"/>
          <p:cNvSpPr/>
          <p:nvPr/>
        </p:nvSpPr>
        <p:spPr>
          <a:xfrm rot="2099990">
            <a:off x="7974789" y="763455"/>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defTabSz="609630"/>
            <a:endParaRPr lang="en-US" sz="1200">
              <a:solidFill>
                <a:prstClr val="black"/>
              </a:solidFill>
              <a:latin typeface="Calibri"/>
            </a:endParaRPr>
          </a:p>
        </p:txBody>
      </p:sp>
      <p:sp>
        <p:nvSpPr>
          <p:cNvPr id="14" name="Freeform 14"/>
          <p:cNvSpPr/>
          <p:nvPr/>
        </p:nvSpPr>
        <p:spPr>
          <a:xfrm rot="-1503479">
            <a:off x="8662418" y="2461273"/>
            <a:ext cx="342673" cy="228033"/>
          </a:xfrm>
          <a:custGeom>
            <a:avLst/>
            <a:gdLst/>
            <a:ahLst/>
            <a:cxnLst/>
            <a:rect l="l" t="t" r="r" b="b"/>
            <a:pathLst>
              <a:path w="514010" h="342050">
                <a:moveTo>
                  <a:pt x="0" y="0"/>
                </a:moveTo>
                <a:lnTo>
                  <a:pt x="514011" y="0"/>
                </a:lnTo>
                <a:lnTo>
                  <a:pt x="514011" y="342050"/>
                </a:lnTo>
                <a:lnTo>
                  <a:pt x="0" y="3420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defTabSz="609630"/>
            <a:endParaRPr lang="en-US" sz="1200">
              <a:solidFill>
                <a:prstClr val="black"/>
              </a:solidFill>
              <a:latin typeface="Calibri"/>
            </a:endParaRPr>
          </a:p>
        </p:txBody>
      </p:sp>
      <p:sp>
        <p:nvSpPr>
          <p:cNvPr id="15" name="Freeform 15"/>
          <p:cNvSpPr/>
          <p:nvPr/>
        </p:nvSpPr>
        <p:spPr>
          <a:xfrm rot="-1965373">
            <a:off x="2222031" y="2096830"/>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pPr defTabSz="609630"/>
            <a:endParaRPr lang="en-US" sz="1200">
              <a:solidFill>
                <a:prstClr val="black"/>
              </a:solidFill>
              <a:latin typeface="Calibri"/>
            </a:endParaRPr>
          </a:p>
        </p:txBody>
      </p:sp>
      <p:sp>
        <p:nvSpPr>
          <p:cNvPr id="16" name="Freeform 16"/>
          <p:cNvSpPr/>
          <p:nvPr/>
        </p:nvSpPr>
        <p:spPr>
          <a:xfrm rot="2842188">
            <a:off x="2997456" y="1557561"/>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defTabSz="609630"/>
            <a:endParaRPr lang="en-US" sz="1200">
              <a:solidFill>
                <a:prstClr val="black"/>
              </a:solidFill>
              <a:latin typeface="Calibri"/>
            </a:endParaRPr>
          </a:p>
        </p:txBody>
      </p:sp>
      <p:sp>
        <p:nvSpPr>
          <p:cNvPr id="17" name="Freeform 17"/>
          <p:cNvSpPr/>
          <p:nvPr/>
        </p:nvSpPr>
        <p:spPr>
          <a:xfrm rot="683588">
            <a:off x="8664699" y="1572250"/>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pPr defTabSz="609630"/>
            <a:endParaRPr lang="en-US" sz="1200">
              <a:solidFill>
                <a:prstClr val="black"/>
              </a:solidFill>
              <a:latin typeface="Calibri"/>
            </a:endParaRPr>
          </a:p>
        </p:txBody>
      </p:sp>
      <p:sp>
        <p:nvSpPr>
          <p:cNvPr id="18" name="Freeform 18"/>
          <p:cNvSpPr/>
          <p:nvPr/>
        </p:nvSpPr>
        <p:spPr>
          <a:xfrm rot="871761">
            <a:off x="9221514" y="2903425"/>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pPr defTabSz="609630"/>
            <a:endParaRPr lang="en-US" sz="1200">
              <a:solidFill>
                <a:prstClr val="black"/>
              </a:solidFill>
              <a:latin typeface="Calibri"/>
            </a:endParaRPr>
          </a:p>
        </p:txBody>
      </p:sp>
      <p:sp>
        <p:nvSpPr>
          <p:cNvPr id="19" name="Freeform 19"/>
          <p:cNvSpPr/>
          <p:nvPr/>
        </p:nvSpPr>
        <p:spPr>
          <a:xfrm rot="2099990">
            <a:off x="2882464" y="2775004"/>
            <a:ext cx="342673" cy="228033"/>
          </a:xfrm>
          <a:custGeom>
            <a:avLst/>
            <a:gdLst/>
            <a:ahLst/>
            <a:cxnLst/>
            <a:rect l="l" t="t" r="r" b="b"/>
            <a:pathLst>
              <a:path w="514010" h="342050">
                <a:moveTo>
                  <a:pt x="0" y="0"/>
                </a:moveTo>
                <a:lnTo>
                  <a:pt x="514010" y="0"/>
                </a:lnTo>
                <a:lnTo>
                  <a:pt x="514010" y="342051"/>
                </a:lnTo>
                <a:lnTo>
                  <a:pt x="0" y="34205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defTabSz="609630"/>
            <a:endParaRPr lang="en-US" sz="1200">
              <a:solidFill>
                <a:prstClr val="black"/>
              </a:solidFill>
              <a:latin typeface="Calibri"/>
            </a:endParaRPr>
          </a:p>
        </p:txBody>
      </p:sp>
      <p:sp>
        <p:nvSpPr>
          <p:cNvPr id="20" name="Freeform 20"/>
          <p:cNvSpPr/>
          <p:nvPr/>
        </p:nvSpPr>
        <p:spPr>
          <a:xfrm rot="-1503479">
            <a:off x="3593910" y="779274"/>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defTabSz="609630"/>
            <a:endParaRPr lang="en-US" sz="1200">
              <a:solidFill>
                <a:prstClr val="black"/>
              </a:solidFill>
              <a:latin typeface="Calibri"/>
            </a:endParaRPr>
          </a:p>
        </p:txBody>
      </p:sp>
      <p:sp>
        <p:nvSpPr>
          <p:cNvPr id="21" name="Freeform 21"/>
          <p:cNvSpPr/>
          <p:nvPr/>
        </p:nvSpPr>
        <p:spPr>
          <a:xfrm rot="2099990">
            <a:off x="9627189" y="2150214"/>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defTabSz="609630"/>
            <a:endParaRPr lang="en-US" sz="1200">
              <a:solidFill>
                <a:prstClr val="black"/>
              </a:solidFill>
              <a:latin typeface="Calibri"/>
            </a:endParaRPr>
          </a:p>
        </p:txBody>
      </p:sp>
      <p:sp>
        <p:nvSpPr>
          <p:cNvPr id="22" name="Freeform 22"/>
          <p:cNvSpPr/>
          <p:nvPr/>
        </p:nvSpPr>
        <p:spPr>
          <a:xfrm rot="-1503479">
            <a:off x="9425014" y="747636"/>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defTabSz="609630"/>
            <a:endParaRPr lang="en-US" sz="1200">
              <a:solidFill>
                <a:prstClr val="black"/>
              </a:solidFill>
              <a:latin typeface="Calibri"/>
            </a:endParaRPr>
          </a:p>
        </p:txBody>
      </p:sp>
      <p:sp>
        <p:nvSpPr>
          <p:cNvPr id="23" name="Freeform 23"/>
          <p:cNvSpPr/>
          <p:nvPr/>
        </p:nvSpPr>
        <p:spPr>
          <a:xfrm rot="1855390">
            <a:off x="2162084" y="795093"/>
            <a:ext cx="342673" cy="228033"/>
          </a:xfrm>
          <a:custGeom>
            <a:avLst/>
            <a:gdLst/>
            <a:ahLst/>
            <a:cxnLst/>
            <a:rect l="l" t="t" r="r" b="b"/>
            <a:pathLst>
              <a:path w="514010" h="342050">
                <a:moveTo>
                  <a:pt x="0" y="0"/>
                </a:moveTo>
                <a:lnTo>
                  <a:pt x="514011" y="0"/>
                </a:lnTo>
                <a:lnTo>
                  <a:pt x="514011" y="342050"/>
                </a:lnTo>
                <a:lnTo>
                  <a:pt x="0" y="34205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pPr defTabSz="609630"/>
            <a:endParaRPr lang="en-US" sz="1200">
              <a:solidFill>
                <a:prstClr val="black"/>
              </a:solidFill>
              <a:latin typeface="Calibri"/>
            </a:endParaRPr>
          </a:p>
        </p:txBody>
      </p:sp>
      <p:sp>
        <p:nvSpPr>
          <p:cNvPr id="24" name="Freeform 24"/>
          <p:cNvSpPr/>
          <p:nvPr/>
        </p:nvSpPr>
        <p:spPr>
          <a:xfrm rot="-1503479">
            <a:off x="1753009" y="2727572"/>
            <a:ext cx="342673" cy="228033"/>
          </a:xfrm>
          <a:custGeom>
            <a:avLst/>
            <a:gdLst/>
            <a:ahLst/>
            <a:cxnLst/>
            <a:rect l="l" t="t" r="r" b="b"/>
            <a:pathLst>
              <a:path w="514010" h="342050">
                <a:moveTo>
                  <a:pt x="0" y="0"/>
                </a:moveTo>
                <a:lnTo>
                  <a:pt x="514010" y="0"/>
                </a:lnTo>
                <a:lnTo>
                  <a:pt x="514010" y="342050"/>
                </a:lnTo>
                <a:lnTo>
                  <a:pt x="0" y="34205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pPr defTabSz="609630"/>
            <a:endParaRPr lang="en-US" sz="1200">
              <a:solidFill>
                <a:prstClr val="black"/>
              </a:solidFill>
              <a:latin typeface="Calibri"/>
            </a:endParaRPr>
          </a:p>
        </p:txBody>
      </p:sp>
      <p:pic>
        <p:nvPicPr>
          <p:cNvPr id="11" name="Picture 10">
            <a:extLst>
              <a:ext uri="{FF2B5EF4-FFF2-40B4-BE49-F238E27FC236}">
                <a16:creationId xmlns:a16="http://schemas.microsoft.com/office/drawing/2014/main" id="{2F620E81-4247-BCCE-B3ED-F3274478D18F}"/>
              </a:ext>
            </a:extLst>
          </p:cNvPr>
          <p:cNvPicPr>
            <a:picLocks noChangeAspect="1"/>
          </p:cNvPicPr>
          <p:nvPr/>
        </p:nvPicPr>
        <p:blipFill>
          <a:blip r:embed="rId25"/>
          <a:stretch>
            <a:fillRect/>
          </a:stretch>
        </p:blipFill>
        <p:spPr>
          <a:xfrm>
            <a:off x="376092" y="2017720"/>
            <a:ext cx="11071296" cy="2719052"/>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9E9F62-437E-CF12-F51B-738E27985019}"/>
              </a:ext>
            </a:extLst>
          </p:cNvPr>
          <p:cNvSpPr txBox="1"/>
          <p:nvPr/>
        </p:nvSpPr>
        <p:spPr>
          <a:xfrm>
            <a:off x="2021976" y="327015"/>
            <a:ext cx="11348479" cy="523220"/>
          </a:xfrm>
          <a:prstGeom prst="rect">
            <a:avLst/>
          </a:prstGeom>
          <a:noFill/>
        </p:spPr>
        <p:txBody>
          <a:bodyPr wrap="square" rtlCol="0">
            <a:spAutoFit/>
          </a:bodyPr>
          <a:lstStyle/>
          <a:p>
            <a:r>
              <a:rPr lang="vi-VN" sz="2800" b="1"/>
              <a:t>1.</a:t>
            </a:r>
            <a:r>
              <a:rPr lang="en-US" sz="2800" b="1"/>
              <a:t> </a:t>
            </a:r>
            <a:r>
              <a:rPr lang="vi-VN" sz="2800" b="1"/>
              <a:t>Đọc các đoạn thơ sau và thực hiện yêu cầu:</a:t>
            </a:r>
            <a:endParaRPr lang="vi-VN" sz="2800" b="1" dirty="0"/>
          </a:p>
        </p:txBody>
      </p:sp>
      <p:sp>
        <p:nvSpPr>
          <p:cNvPr id="8" name="TextBox 7">
            <a:extLst>
              <a:ext uri="{FF2B5EF4-FFF2-40B4-BE49-F238E27FC236}">
                <a16:creationId xmlns:a16="http://schemas.microsoft.com/office/drawing/2014/main" id="{353AC1AE-87CC-A8CA-859D-84838FE2A6E7}"/>
              </a:ext>
            </a:extLst>
          </p:cNvPr>
          <p:cNvSpPr txBox="1"/>
          <p:nvPr/>
        </p:nvSpPr>
        <p:spPr>
          <a:xfrm>
            <a:off x="7506380" y="944414"/>
            <a:ext cx="4492383" cy="2246769"/>
          </a:xfrm>
          <a:prstGeom prst="rect">
            <a:avLst/>
          </a:prstGeom>
          <a:noFill/>
        </p:spPr>
        <p:txBody>
          <a:bodyPr wrap="square" rtlCol="0">
            <a:spAutoFit/>
          </a:bodyPr>
          <a:lstStyle/>
          <a:p>
            <a:pPr algn="just"/>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c. </a:t>
            </a:r>
            <a:r>
              <a:rPr lang="en-US" sz="2800">
                <a:latin typeface="Calibri" panose="020F0502020204030204" pitchFamily="34" charset="0"/>
                <a:ea typeface="Calibri" panose="020F0502020204030204" pitchFamily="34" charset="0"/>
                <a:cs typeface="Calibri" panose="020F0502020204030204" pitchFamily="34" charset="0"/>
              </a:rPr>
              <a:t>Những bà má Hậu Giang</a:t>
            </a:r>
          </a:p>
          <a:p>
            <a:pPr algn="just"/>
            <a:r>
              <a:rPr lang="en-US" sz="2800">
                <a:latin typeface="Calibri" panose="020F0502020204030204" pitchFamily="34" charset="0"/>
                <a:ea typeface="Calibri" panose="020F0502020204030204" pitchFamily="34" charset="0"/>
                <a:cs typeface="Calibri" panose="020F0502020204030204" pitchFamily="34" charset="0"/>
              </a:rPr>
              <a:t>Tiễn con đi đánh giặc </a:t>
            </a:r>
          </a:p>
          <a:p>
            <a:pPr algn="just"/>
            <a:r>
              <a:rPr lang="en-US" sz="2800">
                <a:latin typeface="Calibri" panose="020F0502020204030204" pitchFamily="34" charset="0"/>
                <a:ea typeface="Calibri" panose="020F0502020204030204" pitchFamily="34" charset="0"/>
                <a:cs typeface="Calibri" panose="020F0502020204030204" pitchFamily="34" charset="0"/>
              </a:rPr>
              <a:t>Chở che hầm bí mật </a:t>
            </a:r>
          </a:p>
          <a:p>
            <a:pPr algn="just"/>
            <a:r>
              <a:rPr lang="en-US" sz="2800">
                <a:latin typeface="Calibri" panose="020F0502020204030204" pitchFamily="34" charset="0"/>
                <a:ea typeface="Calibri" panose="020F0502020204030204" pitchFamily="34" charset="0"/>
                <a:cs typeface="Calibri" panose="020F0502020204030204" pitchFamily="34" charset="0"/>
              </a:rPr>
              <a:t>Bao năm ròng ven sông.</a:t>
            </a:r>
          </a:p>
          <a:p>
            <a:pPr algn="just"/>
            <a:r>
              <a:rPr lang="en-US" sz="2800">
                <a:latin typeface="Calibri" panose="020F0502020204030204" pitchFamily="34" charset="0"/>
                <a:ea typeface="Calibri" panose="020F0502020204030204" pitchFamily="34" charset="0"/>
                <a:cs typeface="Calibri" panose="020F0502020204030204" pitchFamily="34" charset="0"/>
              </a:rPr>
              <a:t> 		Xuân Quỳnh</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C75E2F2-F97B-F56A-E166-F60B60F0EF60}"/>
              </a:ext>
            </a:extLst>
          </p:cNvPr>
          <p:cNvSpPr txBox="1"/>
          <p:nvPr/>
        </p:nvSpPr>
        <p:spPr>
          <a:xfrm>
            <a:off x="-120522" y="953056"/>
            <a:ext cx="7167250" cy="2246769"/>
          </a:xfrm>
          <a:prstGeom prst="rect">
            <a:avLst/>
          </a:prstGeom>
          <a:noFill/>
        </p:spPr>
        <p:txBody>
          <a:bodyPr wrap="square" rtlCol="0">
            <a:spAutoFit/>
          </a:bodyPr>
          <a:lstStyle/>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800">
                <a:solidFill>
                  <a:srgbClr val="FF0000"/>
                </a:solidFill>
                <a:latin typeface="Calibri" panose="020F0502020204030204" pitchFamily="34" charset="0"/>
                <a:ea typeface="Calibri" panose="020F0502020204030204" pitchFamily="34" charset="0"/>
                <a:cs typeface="Calibri" panose="020F0502020204030204" pitchFamily="34" charset="0"/>
              </a:rPr>
              <a:t>a.</a:t>
            </a:r>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800">
                <a:latin typeface="Calibri" panose="020F0502020204030204" pitchFamily="34" charset="0"/>
                <a:ea typeface="Calibri" panose="020F0502020204030204" pitchFamily="34" charset="0"/>
                <a:cs typeface="Calibri" panose="020F0502020204030204" pitchFamily="34" charset="0"/>
              </a:rPr>
              <a:t> </a:t>
            </a:r>
            <a:r>
              <a:rPr lang="vi-VN" sz="2800">
                <a:latin typeface="Calibri" panose="020F0502020204030204" pitchFamily="34" charset="0"/>
                <a:ea typeface="Calibri" panose="020F0502020204030204" pitchFamily="34" charset="0"/>
                <a:cs typeface="Calibri" panose="020F0502020204030204" pitchFamily="34" charset="0"/>
              </a:rPr>
              <a:t>Em cu Tai ngủ trên lưng mẹ ơi</a:t>
            </a:r>
            <a:endParaRPr lang="en-US" sz="2800">
              <a:latin typeface="Calibri" panose="020F0502020204030204" pitchFamily="34" charset="0"/>
              <a:ea typeface="Calibri" panose="020F0502020204030204" pitchFamily="34" charset="0"/>
              <a:cs typeface="Calibri" panose="020F0502020204030204" pitchFamily="34" charset="0"/>
            </a:endParaRPr>
          </a:p>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vi-VN" sz="2800">
                <a:latin typeface="Calibri" panose="020F0502020204030204" pitchFamily="34" charset="0"/>
                <a:ea typeface="Calibri" panose="020F0502020204030204" pitchFamily="34" charset="0"/>
                <a:cs typeface="Calibri" panose="020F0502020204030204" pitchFamily="34" charset="0"/>
              </a:rPr>
              <a:t>Em ngủ cho ngoan, đừng rời lưng mẹ </a:t>
            </a:r>
            <a:endParaRPr lang="en-US" sz="2800">
              <a:latin typeface="Calibri" panose="020F0502020204030204" pitchFamily="34" charset="0"/>
              <a:ea typeface="Calibri" panose="020F0502020204030204" pitchFamily="34" charset="0"/>
              <a:cs typeface="Calibri" panose="020F0502020204030204" pitchFamily="34" charset="0"/>
            </a:endParaRPr>
          </a:p>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vi-VN" sz="2800">
                <a:latin typeface="Calibri" panose="020F0502020204030204" pitchFamily="34" charset="0"/>
                <a:ea typeface="Calibri" panose="020F0502020204030204" pitchFamily="34" charset="0"/>
                <a:cs typeface="Calibri" panose="020F0502020204030204" pitchFamily="34" charset="0"/>
              </a:rPr>
              <a:t>Mẹ giã gạo mẹ nuôi bộ đội</a:t>
            </a:r>
            <a:endParaRPr lang="en-US" sz="2800">
              <a:latin typeface="Calibri" panose="020F0502020204030204" pitchFamily="34" charset="0"/>
              <a:ea typeface="Calibri" panose="020F0502020204030204" pitchFamily="34" charset="0"/>
              <a:cs typeface="Calibri" panose="020F0502020204030204" pitchFamily="34" charset="0"/>
            </a:endParaRPr>
          </a:p>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vi-VN" sz="2800">
                <a:latin typeface="Calibri" panose="020F0502020204030204" pitchFamily="34" charset="0"/>
                <a:ea typeface="Calibri" panose="020F0502020204030204" pitchFamily="34" charset="0"/>
                <a:cs typeface="Calibri" panose="020F0502020204030204" pitchFamily="34" charset="0"/>
              </a:rPr>
              <a:t>Nhịp chày nghiêng, giấc ngủ em nghiêng.</a:t>
            </a:r>
            <a:endParaRPr lang="en-US" sz="2800">
              <a:latin typeface="Calibri" panose="020F0502020204030204" pitchFamily="34" charset="0"/>
              <a:ea typeface="Calibri" panose="020F0502020204030204" pitchFamily="34" charset="0"/>
              <a:cs typeface="Calibri" panose="020F0502020204030204" pitchFamily="34" charset="0"/>
            </a:endParaRPr>
          </a:p>
          <a:p>
            <a:pPr algn="just"/>
            <a:r>
              <a:rPr lang="en-US" sz="2800">
                <a:latin typeface="Calibri" panose="020F0502020204030204" pitchFamily="34" charset="0"/>
                <a:ea typeface="Calibri" panose="020F0502020204030204" pitchFamily="34" charset="0"/>
                <a:cs typeface="Calibri" panose="020F0502020204030204" pitchFamily="34" charset="0"/>
              </a:rPr>
              <a:t>				Nguyễn Khoa Điềm</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00A20E5-DC58-FB6F-FA09-25D5E6BEFB77}"/>
              </a:ext>
            </a:extLst>
          </p:cNvPr>
          <p:cNvSpPr txBox="1"/>
          <p:nvPr/>
        </p:nvSpPr>
        <p:spPr>
          <a:xfrm>
            <a:off x="-120522" y="3534937"/>
            <a:ext cx="6641662" cy="2246769"/>
          </a:xfrm>
          <a:prstGeom prst="rect">
            <a:avLst/>
          </a:prstGeom>
          <a:noFill/>
        </p:spPr>
        <p:txBody>
          <a:bodyPr wrap="square" rtlCol="0">
            <a:spAutoFit/>
          </a:bodyPr>
          <a:lstStyle/>
          <a:p>
            <a:pPr algn="ctr"/>
            <a:r>
              <a:rPr lang="it-IT" sz="2800">
                <a:solidFill>
                  <a:srgbClr val="FF0000"/>
                </a:solidFill>
                <a:latin typeface="Calibri" panose="020F0502020204030204" pitchFamily="34" charset="0"/>
                <a:ea typeface="Calibri" panose="020F0502020204030204" pitchFamily="34" charset="0"/>
                <a:cs typeface="Calibri" panose="020F0502020204030204" pitchFamily="34" charset="0"/>
              </a:rPr>
              <a:t>b. </a:t>
            </a:r>
            <a:r>
              <a:rPr lang="it-IT" sz="2800">
                <a:latin typeface="Calibri" panose="020F0502020204030204" pitchFamily="34" charset="0"/>
                <a:ea typeface="Calibri" panose="020F0502020204030204" pitchFamily="34" charset="0"/>
                <a:cs typeface="Calibri" panose="020F0502020204030204" pitchFamily="34" charset="0"/>
              </a:rPr>
              <a:t>Con đi, con lớn lên rồi</a:t>
            </a:r>
          </a:p>
          <a:p>
            <a:pPr algn="ctr"/>
            <a:r>
              <a:rPr lang="vi-VN" sz="2800">
                <a:latin typeface="Calibri" panose="020F0502020204030204" pitchFamily="34" charset="0"/>
                <a:ea typeface="Calibri" panose="020F0502020204030204" pitchFamily="34" charset="0"/>
                <a:cs typeface="Calibri" panose="020F0502020204030204" pitchFamily="34" charset="0"/>
              </a:rPr>
              <a:t>Chỉ thương bầm ở nhà ngồi nhớ con!</a:t>
            </a:r>
          </a:p>
          <a:p>
            <a:pPr algn="ctr"/>
            <a:r>
              <a:rPr lang="vi-VN" sz="2800">
                <a:latin typeface="Calibri" panose="020F0502020204030204" pitchFamily="34" charset="0"/>
                <a:ea typeface="Calibri" panose="020F0502020204030204" pitchFamily="34" charset="0"/>
                <a:cs typeface="Calibri" panose="020F0502020204030204" pitchFamily="34" charset="0"/>
              </a:rPr>
              <a:t>Nhớ con, bầm nhé đừng buồn </a:t>
            </a:r>
            <a:endParaRPr lang="en-US" sz="2800">
              <a:latin typeface="Calibri" panose="020F0502020204030204" pitchFamily="34" charset="0"/>
              <a:ea typeface="Calibri" panose="020F0502020204030204" pitchFamily="34" charset="0"/>
              <a:cs typeface="Calibri" panose="020F0502020204030204" pitchFamily="34" charset="0"/>
            </a:endParaRPr>
          </a:p>
          <a:p>
            <a:pPr algn="ctr"/>
            <a:r>
              <a:rPr lang="vi-VN" sz="2800">
                <a:latin typeface="Calibri" panose="020F0502020204030204" pitchFamily="34" charset="0"/>
                <a:ea typeface="Calibri" panose="020F0502020204030204" pitchFamily="34" charset="0"/>
                <a:cs typeface="Calibri" panose="020F0502020204030204" pitchFamily="34" charset="0"/>
              </a:rPr>
              <a:t>Giặc tan, con lại sớm hôm cùng bầm.</a:t>
            </a:r>
            <a:endParaRPr lang="en-US" sz="2800">
              <a:latin typeface="Calibri" panose="020F0502020204030204" pitchFamily="34" charset="0"/>
              <a:ea typeface="Calibri" panose="020F0502020204030204" pitchFamily="34" charset="0"/>
              <a:cs typeface="Calibri" panose="020F0502020204030204" pitchFamily="34" charset="0"/>
            </a:endParaRPr>
          </a:p>
          <a:p>
            <a:pPr algn="ctr"/>
            <a:r>
              <a:rPr lang="en-US" sz="2800">
                <a:latin typeface="Calibri" panose="020F0502020204030204" pitchFamily="34" charset="0"/>
                <a:ea typeface="Calibri" panose="020F0502020204030204" pitchFamily="34" charset="0"/>
                <a:cs typeface="Calibri" panose="020F0502020204030204" pitchFamily="34" charset="0"/>
              </a:rPr>
              <a:t> 	Tố Hữu </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E2B6643F-8D65-0F7D-0D48-5272FF84ADAB}"/>
              </a:ext>
            </a:extLst>
          </p:cNvPr>
          <p:cNvSpPr/>
          <p:nvPr/>
        </p:nvSpPr>
        <p:spPr>
          <a:xfrm>
            <a:off x="6779172" y="3831021"/>
            <a:ext cx="4493173" cy="2246769"/>
          </a:xfrm>
          <a:prstGeom prst="roundRect">
            <a:avLst/>
          </a:prstGeom>
          <a:solidFill>
            <a:srgbClr val="FFFF97"/>
          </a:solid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vi-VN" sz="2800">
                <a:solidFill>
                  <a:schemeClr val="tx1"/>
                </a:solidFill>
              </a:rPr>
              <a:t>–</a:t>
            </a:r>
            <a:r>
              <a:rPr lang="en-US" sz="2800">
                <a:solidFill>
                  <a:schemeClr val="tx1"/>
                </a:solidFill>
              </a:rPr>
              <a:t> </a:t>
            </a:r>
            <a:r>
              <a:rPr lang="vi-VN" sz="2800">
                <a:solidFill>
                  <a:schemeClr val="tx1"/>
                </a:solidFill>
              </a:rPr>
              <a:t>Tìm từ đồng nghĩa trong các đoạn thơ.</a:t>
            </a:r>
          </a:p>
          <a:p>
            <a:pPr algn="just"/>
            <a:r>
              <a:rPr lang="vi-VN" sz="2800">
                <a:solidFill>
                  <a:schemeClr val="tx1"/>
                </a:solidFill>
              </a:rPr>
              <a:t>–</a:t>
            </a:r>
            <a:r>
              <a:rPr lang="en-US" sz="2800">
                <a:solidFill>
                  <a:schemeClr val="tx1"/>
                </a:solidFill>
              </a:rPr>
              <a:t> </a:t>
            </a:r>
            <a:r>
              <a:rPr lang="vi-VN" sz="2800">
                <a:solidFill>
                  <a:schemeClr val="tx1"/>
                </a:solidFill>
              </a:rPr>
              <a:t>Tìm thêm 2 – 3 từ đồng nghĩa với từ đã tìm được.</a:t>
            </a:r>
            <a:endParaRPr lang="en-US" sz="2800">
              <a:solidFill>
                <a:schemeClr val="tx1"/>
              </a:solidFill>
            </a:endParaRPr>
          </a:p>
        </p:txBody>
      </p:sp>
    </p:spTree>
    <p:extLst>
      <p:ext uri="{BB962C8B-B14F-4D97-AF65-F5344CB8AC3E}">
        <p14:creationId xmlns:p14="http://schemas.microsoft.com/office/powerpoint/2010/main" val="18728621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kids picking up trash in a park&#10;&#10;Description automatically generated with medium confidence">
            <a:extLst>
              <a:ext uri="{FF2B5EF4-FFF2-40B4-BE49-F238E27FC236}">
                <a16:creationId xmlns:a16="http://schemas.microsoft.com/office/drawing/2014/main" id="{8FF5BCCB-9465-2E18-37AB-16375DA05880}"/>
              </a:ext>
            </a:extLst>
          </p:cNvPr>
          <p:cNvPicPr>
            <a:picLocks noChangeAspect="1"/>
          </p:cNvPicPr>
          <p:nvPr/>
        </p:nvPicPr>
        <p:blipFill rotWithShape="1">
          <a:blip r:embed="rId4">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 name="Rectangle: Rounded Corners 1">
            <a:extLst>
              <a:ext uri="{FF2B5EF4-FFF2-40B4-BE49-F238E27FC236}">
                <a16:creationId xmlns:a16="http://schemas.microsoft.com/office/drawing/2014/main" id="{DB5DBDC7-0D70-B74D-E8E9-E1426B5E1CBF}"/>
              </a:ext>
            </a:extLst>
          </p:cNvPr>
          <p:cNvSpPr/>
          <p:nvPr/>
        </p:nvSpPr>
        <p:spPr>
          <a:xfrm>
            <a:off x="366948" y="274198"/>
            <a:ext cx="11458104" cy="6309604"/>
          </a:xfrm>
          <a:prstGeom prst="roundRect">
            <a:avLst>
              <a:gd name="adj" fmla="val 11162"/>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 name="Group 12">
            <a:extLst>
              <a:ext uri="{FF2B5EF4-FFF2-40B4-BE49-F238E27FC236}">
                <a16:creationId xmlns:a16="http://schemas.microsoft.com/office/drawing/2014/main" id="{8744203A-9868-272E-3101-5B2F16BFF4A0}"/>
              </a:ext>
            </a:extLst>
          </p:cNvPr>
          <p:cNvGrpSpPr/>
          <p:nvPr/>
        </p:nvGrpSpPr>
        <p:grpSpPr>
          <a:xfrm>
            <a:off x="3644170" y="2215084"/>
            <a:ext cx="4601196" cy="4044985"/>
            <a:chOff x="7507662" y="2263628"/>
            <a:chExt cx="4215471" cy="4173378"/>
          </a:xfrm>
        </p:grpSpPr>
        <p:sp>
          <p:nvSpPr>
            <p:cNvPr id="12" name="Rectangle: Rounded Corners 11">
              <a:extLst>
                <a:ext uri="{FF2B5EF4-FFF2-40B4-BE49-F238E27FC236}">
                  <a16:creationId xmlns:a16="http://schemas.microsoft.com/office/drawing/2014/main" id="{CCA15E72-19B2-F400-E576-2927EDE0AC86}"/>
                </a:ext>
              </a:extLst>
            </p:cNvPr>
            <p:cNvSpPr/>
            <p:nvPr/>
          </p:nvSpPr>
          <p:spPr>
            <a:xfrm>
              <a:off x="7629102" y="2263628"/>
              <a:ext cx="4094031" cy="1586447"/>
            </a:xfrm>
            <a:custGeom>
              <a:avLst/>
              <a:gdLst>
                <a:gd name="connsiteX0" fmla="*/ 0 w 4094031"/>
                <a:gd name="connsiteY0" fmla="*/ 264413 h 1586447"/>
                <a:gd name="connsiteX1" fmla="*/ 264413 w 4094031"/>
                <a:gd name="connsiteY1" fmla="*/ 0 h 1586447"/>
                <a:gd name="connsiteX2" fmla="*/ 3829618 w 4094031"/>
                <a:gd name="connsiteY2" fmla="*/ 0 h 1586447"/>
                <a:gd name="connsiteX3" fmla="*/ 4094031 w 4094031"/>
                <a:gd name="connsiteY3" fmla="*/ 264413 h 1586447"/>
                <a:gd name="connsiteX4" fmla="*/ 4094031 w 4094031"/>
                <a:gd name="connsiteY4" fmla="*/ 1322034 h 1586447"/>
                <a:gd name="connsiteX5" fmla="*/ 3829618 w 4094031"/>
                <a:gd name="connsiteY5" fmla="*/ 1586447 h 1586447"/>
                <a:gd name="connsiteX6" fmla="*/ 264413 w 4094031"/>
                <a:gd name="connsiteY6" fmla="*/ 1586447 h 1586447"/>
                <a:gd name="connsiteX7" fmla="*/ 0 w 4094031"/>
                <a:gd name="connsiteY7" fmla="*/ 1322034 h 1586447"/>
                <a:gd name="connsiteX8" fmla="*/ 0 w 4094031"/>
                <a:gd name="connsiteY8" fmla="*/ 264413 h 158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4031" h="1586447" fill="none" extrusionOk="0">
                  <a:moveTo>
                    <a:pt x="0" y="264413"/>
                  </a:moveTo>
                  <a:cubicBezTo>
                    <a:pt x="118" y="121565"/>
                    <a:pt x="120376" y="3347"/>
                    <a:pt x="264413" y="0"/>
                  </a:cubicBezTo>
                  <a:cubicBezTo>
                    <a:pt x="1472912" y="72427"/>
                    <a:pt x="2799016" y="61419"/>
                    <a:pt x="3829618" y="0"/>
                  </a:cubicBezTo>
                  <a:cubicBezTo>
                    <a:pt x="3975286" y="-2501"/>
                    <a:pt x="4075701" y="112838"/>
                    <a:pt x="4094031" y="264413"/>
                  </a:cubicBezTo>
                  <a:cubicBezTo>
                    <a:pt x="4151139" y="769818"/>
                    <a:pt x="4121975" y="942309"/>
                    <a:pt x="4094031" y="1322034"/>
                  </a:cubicBezTo>
                  <a:cubicBezTo>
                    <a:pt x="4095173" y="1462268"/>
                    <a:pt x="3960215" y="1569145"/>
                    <a:pt x="3829618" y="1586447"/>
                  </a:cubicBezTo>
                  <a:cubicBezTo>
                    <a:pt x="2764790" y="1616274"/>
                    <a:pt x="1065718" y="1507141"/>
                    <a:pt x="264413" y="1586447"/>
                  </a:cubicBezTo>
                  <a:cubicBezTo>
                    <a:pt x="140095" y="1583992"/>
                    <a:pt x="-21316" y="1472280"/>
                    <a:pt x="0" y="1322034"/>
                  </a:cubicBezTo>
                  <a:cubicBezTo>
                    <a:pt x="34368" y="855063"/>
                    <a:pt x="60886" y="583718"/>
                    <a:pt x="0" y="264413"/>
                  </a:cubicBezTo>
                  <a:close/>
                </a:path>
                <a:path w="4094031" h="1586447" stroke="0" extrusionOk="0">
                  <a:moveTo>
                    <a:pt x="0" y="264413"/>
                  </a:moveTo>
                  <a:cubicBezTo>
                    <a:pt x="11988" y="121650"/>
                    <a:pt x="121395" y="6277"/>
                    <a:pt x="264413" y="0"/>
                  </a:cubicBezTo>
                  <a:cubicBezTo>
                    <a:pt x="700574" y="123000"/>
                    <a:pt x="2338576" y="-96860"/>
                    <a:pt x="3829618" y="0"/>
                  </a:cubicBezTo>
                  <a:cubicBezTo>
                    <a:pt x="3963314" y="-9401"/>
                    <a:pt x="4101862" y="102595"/>
                    <a:pt x="4094031" y="264413"/>
                  </a:cubicBezTo>
                  <a:cubicBezTo>
                    <a:pt x="4155269" y="534484"/>
                    <a:pt x="4169928" y="824116"/>
                    <a:pt x="4094031" y="1322034"/>
                  </a:cubicBezTo>
                  <a:cubicBezTo>
                    <a:pt x="4071181" y="1476343"/>
                    <a:pt x="3951461" y="1582488"/>
                    <a:pt x="3829618" y="1586447"/>
                  </a:cubicBezTo>
                  <a:cubicBezTo>
                    <a:pt x="3262198" y="1425740"/>
                    <a:pt x="1182481" y="1626114"/>
                    <a:pt x="264413" y="1586447"/>
                  </a:cubicBezTo>
                  <a:cubicBezTo>
                    <a:pt x="91144" y="1580946"/>
                    <a:pt x="-19666" y="1459156"/>
                    <a:pt x="0" y="1322034"/>
                  </a:cubicBezTo>
                  <a:cubicBezTo>
                    <a:pt x="-30557" y="931711"/>
                    <a:pt x="-51776" y="560220"/>
                    <a:pt x="0" y="264413"/>
                  </a:cubicBezTo>
                  <a:close/>
                </a:path>
              </a:pathLst>
            </a:custGeom>
            <a:solidFill>
              <a:srgbClr val="CCFFCC"/>
            </a:solidFill>
            <a:ln w="38100">
              <a:solidFill>
                <a:srgbClr val="002060"/>
              </a:solid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A02B93">
                        <a:lumMod val="60000"/>
                        <a:lumOff val="40000"/>
                      </a:srgbClr>
                    </a:outerShdw>
                  </a:effectLst>
                  <a:uLnTx/>
                  <a:uFillTx/>
                  <a:latin typeface="SVN-ARCO Typography" panose="020B0603050302020204" pitchFamily="34" charset="2"/>
                  <a:ea typeface="+mn-ea"/>
                  <a:cs typeface="Calibri" panose="020F0502020204030204" pitchFamily="34" charset="0"/>
                </a:rPr>
                <a:t>THẢO LUẬN NHÓM ĐÔI</a:t>
              </a:r>
            </a:p>
          </p:txBody>
        </p:sp>
        <p:grpSp>
          <p:nvGrpSpPr>
            <p:cNvPr id="7" name="Group 6">
              <a:extLst>
                <a:ext uri="{FF2B5EF4-FFF2-40B4-BE49-F238E27FC236}">
                  <a16:creationId xmlns:a16="http://schemas.microsoft.com/office/drawing/2014/main" id="{3FDEB908-0712-4635-EF7C-FE0C05591193}"/>
                </a:ext>
              </a:extLst>
            </p:cNvPr>
            <p:cNvGrpSpPr/>
            <p:nvPr/>
          </p:nvGrpSpPr>
          <p:grpSpPr>
            <a:xfrm>
              <a:off x="7507662" y="3557699"/>
              <a:ext cx="4085476" cy="2879307"/>
              <a:chOff x="1197026" y="4232126"/>
              <a:chExt cx="3751815" cy="2630711"/>
            </a:xfrm>
          </p:grpSpPr>
          <p:pic>
            <p:nvPicPr>
              <p:cNvPr id="9" name="Picture 8">
                <a:extLst>
                  <a:ext uri="{FF2B5EF4-FFF2-40B4-BE49-F238E27FC236}">
                    <a16:creationId xmlns:a16="http://schemas.microsoft.com/office/drawing/2014/main" id="{3A59AF56-DB0F-A65A-9950-BE2A8BFD2395}"/>
                  </a:ext>
                </a:extLst>
              </p:cNvPr>
              <p:cNvPicPr>
                <a:picLocks noChangeAspect="1"/>
              </p:cNvPicPr>
              <p:nvPr/>
            </p:nvPicPr>
            <p:blipFill>
              <a:blip r:embed="rId5"/>
              <a:stretch>
                <a:fillRect/>
              </a:stretch>
            </p:blipFill>
            <p:spPr>
              <a:xfrm>
                <a:off x="2901180" y="4246637"/>
                <a:ext cx="2047661" cy="2616200"/>
              </a:xfrm>
              <a:prstGeom prst="rect">
                <a:avLst/>
              </a:prstGeom>
            </p:spPr>
          </p:pic>
          <p:pic>
            <p:nvPicPr>
              <p:cNvPr id="10" name="Picture 9">
                <a:extLst>
                  <a:ext uri="{FF2B5EF4-FFF2-40B4-BE49-F238E27FC236}">
                    <a16:creationId xmlns:a16="http://schemas.microsoft.com/office/drawing/2014/main" id="{2A580716-F3F7-1C0F-5599-912A542C1157}"/>
                  </a:ext>
                </a:extLst>
              </p:cNvPr>
              <p:cNvPicPr>
                <a:picLocks noChangeAspect="1"/>
              </p:cNvPicPr>
              <p:nvPr/>
            </p:nvPicPr>
            <p:blipFill>
              <a:blip r:embed="rId6"/>
              <a:stretch>
                <a:fillRect/>
              </a:stretch>
            </p:blipFill>
            <p:spPr>
              <a:xfrm>
                <a:off x="1197026" y="4232126"/>
                <a:ext cx="1811038" cy="2616200"/>
              </a:xfrm>
              <a:prstGeom prst="rect">
                <a:avLst/>
              </a:prstGeom>
            </p:spPr>
          </p:pic>
        </p:grpSp>
      </p:grpSp>
      <p:sp>
        <p:nvSpPr>
          <p:cNvPr id="14" name="Rectangle: Rounded Corners 13">
            <a:extLst>
              <a:ext uri="{FF2B5EF4-FFF2-40B4-BE49-F238E27FC236}">
                <a16:creationId xmlns:a16="http://schemas.microsoft.com/office/drawing/2014/main" id="{0D59B706-C392-F268-FDA7-EFA26542902E}"/>
              </a:ext>
            </a:extLst>
          </p:cNvPr>
          <p:cNvSpPr/>
          <p:nvPr/>
        </p:nvSpPr>
        <p:spPr>
          <a:xfrm>
            <a:off x="1993696" y="748532"/>
            <a:ext cx="8537670" cy="1142820"/>
          </a:xfrm>
          <a:prstGeom prst="round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20000"/>
              </a:lnSpc>
            </a:pPr>
            <a:r>
              <a:rPr lang="vi-VN" sz="3600" b="1">
                <a:solidFill>
                  <a:srgbClr val="FF0000"/>
                </a:solidFill>
                <a:latin typeface="Aptos" panose="02110004020202020204"/>
              </a:rPr>
              <a:t>Tìm từ đồng nghĩa trong các đoạn thơ.</a:t>
            </a:r>
            <a:endPar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7742027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700" fill="hold"/>
                                        <p:tgtEl>
                                          <p:spTgt spid="13"/>
                                        </p:tgtEl>
                                        <p:attrNameLst>
                                          <p:attrName>ppt_w</p:attrName>
                                        </p:attrNameLst>
                                      </p:cBhvr>
                                      <p:tavLst>
                                        <p:tav tm="0">
                                          <p:val>
                                            <p:fltVal val="0"/>
                                          </p:val>
                                        </p:tav>
                                        <p:tav tm="100000">
                                          <p:val>
                                            <p:strVal val="#ppt_w"/>
                                          </p:val>
                                        </p:tav>
                                      </p:tavLst>
                                    </p:anim>
                                    <p:anim calcmode="lin" valueType="num">
                                      <p:cBhvr>
                                        <p:cTn id="12" dur="700" fill="hold"/>
                                        <p:tgtEl>
                                          <p:spTgt spid="13"/>
                                        </p:tgtEl>
                                        <p:attrNameLst>
                                          <p:attrName>ppt_h</p:attrName>
                                        </p:attrNameLst>
                                      </p:cBhvr>
                                      <p:tavLst>
                                        <p:tav tm="0">
                                          <p:val>
                                            <p:fltVal val="0"/>
                                          </p:val>
                                        </p:tav>
                                        <p:tav tm="100000">
                                          <p:val>
                                            <p:strVal val="#ppt_h"/>
                                          </p:val>
                                        </p:tav>
                                      </p:tavLst>
                                    </p:anim>
                                    <p:animEffect transition="in" filter="fade">
                                      <p:cBhvr>
                                        <p:cTn id="13" dur="700"/>
                                        <p:tgtEl>
                                          <p:spTgt spid="13"/>
                                        </p:tgtEl>
                                      </p:cBhvr>
                                    </p:animEffect>
                                  </p:childTnLst>
                                </p:cTn>
                              </p:par>
                            </p:childTnLst>
                          </p:cTn>
                        </p:par>
                        <p:par>
                          <p:cTn id="14" fill="hold">
                            <p:stCondLst>
                              <p:cond delay="1200"/>
                            </p:stCondLst>
                            <p:childTnLst>
                              <p:par>
                                <p:cTn id="15" presetID="32" presetClass="emph" presetSubtype="0" fill="hold" nodeType="afterEffect">
                                  <p:stCondLst>
                                    <p:cond delay="0"/>
                                  </p:stCondLst>
                                  <p:childTnLst>
                                    <p:animRot by="120000">
                                      <p:cBhvr>
                                        <p:cTn id="16" dur="100" fill="hold">
                                          <p:stCondLst>
                                            <p:cond delay="0"/>
                                          </p:stCondLst>
                                        </p:cTn>
                                        <p:tgtEl>
                                          <p:spTgt spid="13"/>
                                        </p:tgtEl>
                                        <p:attrNameLst>
                                          <p:attrName>r</p:attrName>
                                        </p:attrNameLst>
                                      </p:cBhvr>
                                    </p:animRot>
                                    <p:animRot by="-240000">
                                      <p:cBhvr>
                                        <p:cTn id="17" dur="200" fill="hold">
                                          <p:stCondLst>
                                            <p:cond delay="200"/>
                                          </p:stCondLst>
                                        </p:cTn>
                                        <p:tgtEl>
                                          <p:spTgt spid="13"/>
                                        </p:tgtEl>
                                        <p:attrNameLst>
                                          <p:attrName>r</p:attrName>
                                        </p:attrNameLst>
                                      </p:cBhvr>
                                    </p:animRot>
                                    <p:animRot by="240000">
                                      <p:cBhvr>
                                        <p:cTn id="18" dur="200" fill="hold">
                                          <p:stCondLst>
                                            <p:cond delay="400"/>
                                          </p:stCondLst>
                                        </p:cTn>
                                        <p:tgtEl>
                                          <p:spTgt spid="13"/>
                                        </p:tgtEl>
                                        <p:attrNameLst>
                                          <p:attrName>r</p:attrName>
                                        </p:attrNameLst>
                                      </p:cBhvr>
                                    </p:animRot>
                                    <p:animRot by="-240000">
                                      <p:cBhvr>
                                        <p:cTn id="19" dur="200" fill="hold">
                                          <p:stCondLst>
                                            <p:cond delay="600"/>
                                          </p:stCondLst>
                                        </p:cTn>
                                        <p:tgtEl>
                                          <p:spTgt spid="13"/>
                                        </p:tgtEl>
                                        <p:attrNameLst>
                                          <p:attrName>r</p:attrName>
                                        </p:attrNameLst>
                                      </p:cBhvr>
                                    </p:animRot>
                                    <p:animRot by="120000">
                                      <p:cBhvr>
                                        <p:cTn id="20" dur="200" fill="hold">
                                          <p:stCondLst>
                                            <p:cond delay="800"/>
                                          </p:stCondLst>
                                        </p:cTn>
                                        <p:tgtEl>
                                          <p:spTgt spid="13"/>
                                        </p:tgtEl>
                                        <p:attrNameLst>
                                          <p:attrName>r</p:attrName>
                                        </p:attrNameLst>
                                      </p:cBhvr>
                                    </p:animRot>
                                  </p:childTnLst>
                                  <p:subTnLst>
                                    <p:audio>
                                      <p:cMediaNode>
                                        <p:cTn display="0" masterRel="sameClick">
                                          <p:stCondLst>
                                            <p:cond evt="begin" delay="0">
                                              <p:tn val="15"/>
                                            </p:cond>
                                          </p:stCondLst>
                                          <p:endCondLst>
                                            <p:cond evt="onStopAudio" delay="0">
                                              <p:tgtEl>
                                                <p:sldTgt/>
                                              </p:tgtEl>
                                            </p:cond>
                                          </p:endCondLst>
                                        </p:cTn>
                                        <p:tgtEl>
                                          <p:sndTgt r:embed="rId3" name="Tieng-tinh-tinh-www_tiengdong_com.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cartoon, dog, animated cartoon&#10;&#10;Description automatically generated">
            <a:extLst>
              <a:ext uri="{FF2B5EF4-FFF2-40B4-BE49-F238E27FC236}">
                <a16:creationId xmlns:a16="http://schemas.microsoft.com/office/drawing/2014/main" id="{D05998A9-8A5E-7519-4677-80B23C78070E}"/>
              </a:ext>
            </a:extLst>
          </p:cNvPr>
          <p:cNvPicPr>
            <a:picLocks noChangeAspect="1"/>
          </p:cNvPicPr>
          <p:nvPr/>
        </p:nvPicPr>
        <p:blipFill rotWithShape="1">
          <a:blip r:embed="rId3">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6" name="Rectangle: Rounded Corners 25">
            <a:extLst>
              <a:ext uri="{FF2B5EF4-FFF2-40B4-BE49-F238E27FC236}">
                <a16:creationId xmlns:a16="http://schemas.microsoft.com/office/drawing/2014/main" id="{69FA585C-D835-2C76-65B0-EA8179A63B65}"/>
              </a:ext>
            </a:extLst>
          </p:cNvPr>
          <p:cNvSpPr/>
          <p:nvPr/>
        </p:nvSpPr>
        <p:spPr>
          <a:xfrm>
            <a:off x="193237" y="173421"/>
            <a:ext cx="11646666" cy="64796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Rounded Corners 9">
            <a:extLst>
              <a:ext uri="{FF2B5EF4-FFF2-40B4-BE49-F238E27FC236}">
                <a16:creationId xmlns:a16="http://schemas.microsoft.com/office/drawing/2014/main" id="{FA5D8351-2844-B7D8-8F55-21BF33A03D0C}"/>
              </a:ext>
            </a:extLst>
          </p:cNvPr>
          <p:cNvSpPr/>
          <p:nvPr/>
        </p:nvSpPr>
        <p:spPr>
          <a:xfrm>
            <a:off x="3326524" y="1655379"/>
            <a:ext cx="662152" cy="39413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D0E0B65-C348-A406-16DB-F6E4EF2B2BC4}"/>
              </a:ext>
            </a:extLst>
          </p:cNvPr>
          <p:cNvSpPr/>
          <p:nvPr/>
        </p:nvSpPr>
        <p:spPr>
          <a:xfrm>
            <a:off x="2432945" y="3878317"/>
            <a:ext cx="767826" cy="39413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AF7B32F-9602-98B6-A29B-78831C9370D8}"/>
              </a:ext>
            </a:extLst>
          </p:cNvPr>
          <p:cNvSpPr/>
          <p:nvPr/>
        </p:nvSpPr>
        <p:spPr>
          <a:xfrm>
            <a:off x="8922277" y="3404959"/>
            <a:ext cx="537033" cy="39413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7DF49A7-8A18-EDBF-A7A5-C2C86E72051F}"/>
              </a:ext>
            </a:extLst>
          </p:cNvPr>
          <p:cNvSpPr txBox="1"/>
          <p:nvPr/>
        </p:nvSpPr>
        <p:spPr>
          <a:xfrm>
            <a:off x="7028116" y="3361330"/>
            <a:ext cx="4492383" cy="2246769"/>
          </a:xfrm>
          <a:prstGeom prst="rect">
            <a:avLst/>
          </a:prstGeom>
          <a:noFill/>
        </p:spPr>
        <p:txBody>
          <a:bodyPr wrap="square" rtlCol="0">
            <a:spAutoFit/>
          </a:bodyPr>
          <a:lstStyle/>
          <a:p>
            <a:pPr algn="just"/>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c. </a:t>
            </a:r>
            <a:r>
              <a:rPr lang="en-US" sz="2800">
                <a:latin typeface="Calibri" panose="020F0502020204030204" pitchFamily="34" charset="0"/>
                <a:ea typeface="Calibri" panose="020F0502020204030204" pitchFamily="34" charset="0"/>
                <a:cs typeface="Calibri" panose="020F0502020204030204" pitchFamily="34" charset="0"/>
              </a:rPr>
              <a:t>Những bà má Hậu Giang</a:t>
            </a:r>
          </a:p>
          <a:p>
            <a:pPr algn="just"/>
            <a:r>
              <a:rPr lang="en-US" sz="2800">
                <a:latin typeface="Calibri" panose="020F0502020204030204" pitchFamily="34" charset="0"/>
                <a:ea typeface="Calibri" panose="020F0502020204030204" pitchFamily="34" charset="0"/>
                <a:cs typeface="Calibri" panose="020F0502020204030204" pitchFamily="34" charset="0"/>
              </a:rPr>
              <a:t>Tiễn con đi đánh giặc </a:t>
            </a:r>
          </a:p>
          <a:p>
            <a:pPr algn="just"/>
            <a:r>
              <a:rPr lang="en-US" sz="2800">
                <a:latin typeface="Calibri" panose="020F0502020204030204" pitchFamily="34" charset="0"/>
                <a:ea typeface="Calibri" panose="020F0502020204030204" pitchFamily="34" charset="0"/>
                <a:cs typeface="Calibri" panose="020F0502020204030204" pitchFamily="34" charset="0"/>
              </a:rPr>
              <a:t>Chở che hầm bí mật </a:t>
            </a:r>
          </a:p>
          <a:p>
            <a:pPr algn="just"/>
            <a:r>
              <a:rPr lang="en-US" sz="2800">
                <a:latin typeface="Calibri" panose="020F0502020204030204" pitchFamily="34" charset="0"/>
                <a:ea typeface="Calibri" panose="020F0502020204030204" pitchFamily="34" charset="0"/>
                <a:cs typeface="Calibri" panose="020F0502020204030204" pitchFamily="34" charset="0"/>
              </a:rPr>
              <a:t>Bao năm ròng ven sông.</a:t>
            </a:r>
          </a:p>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en-US" sz="2800" i="1">
                <a:latin typeface="Calibri" panose="020F0502020204030204" pitchFamily="34" charset="0"/>
                <a:ea typeface="Calibri" panose="020F0502020204030204" pitchFamily="34" charset="0"/>
                <a:cs typeface="Calibri" panose="020F0502020204030204" pitchFamily="34" charset="0"/>
              </a:rPr>
              <a:t>Xuân Quỳnh</a:t>
            </a:r>
            <a:endParaRPr lang="en-US" sz="2800" i="1"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601435C-3729-C06F-55F1-3C934471B6B1}"/>
              </a:ext>
            </a:extLst>
          </p:cNvPr>
          <p:cNvSpPr txBox="1"/>
          <p:nvPr/>
        </p:nvSpPr>
        <p:spPr>
          <a:xfrm>
            <a:off x="2432945" y="756457"/>
            <a:ext cx="7167250" cy="2246769"/>
          </a:xfrm>
          <a:prstGeom prst="rect">
            <a:avLst/>
          </a:prstGeom>
          <a:noFill/>
        </p:spPr>
        <p:txBody>
          <a:bodyPr wrap="square" rtlCol="0">
            <a:spAutoFit/>
          </a:bodyPr>
          <a:lstStyle/>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vi-VN" sz="2800">
                <a:solidFill>
                  <a:srgbClr val="FF0000"/>
                </a:solidFill>
                <a:latin typeface="Calibri" panose="020F0502020204030204" pitchFamily="34" charset="0"/>
                <a:ea typeface="Calibri" panose="020F0502020204030204" pitchFamily="34" charset="0"/>
                <a:cs typeface="Calibri" panose="020F0502020204030204" pitchFamily="34" charset="0"/>
              </a:rPr>
              <a:t>a.</a:t>
            </a:r>
            <a:r>
              <a:rPr lang="en-US" sz="2800">
                <a:solidFill>
                  <a:srgbClr val="FF0000"/>
                </a:solidFill>
                <a:latin typeface="Calibri" panose="020F0502020204030204" pitchFamily="34" charset="0"/>
                <a:ea typeface="Calibri" panose="020F0502020204030204" pitchFamily="34" charset="0"/>
                <a:cs typeface="Calibri" panose="020F0502020204030204" pitchFamily="34" charset="0"/>
              </a:rPr>
              <a:t> </a:t>
            </a:r>
            <a:r>
              <a:rPr lang="en-US" sz="2800">
                <a:latin typeface="Calibri" panose="020F0502020204030204" pitchFamily="34" charset="0"/>
                <a:ea typeface="Calibri" panose="020F0502020204030204" pitchFamily="34" charset="0"/>
                <a:cs typeface="Calibri" panose="020F0502020204030204" pitchFamily="34" charset="0"/>
              </a:rPr>
              <a:t> </a:t>
            </a:r>
            <a:r>
              <a:rPr lang="vi-VN" sz="2800">
                <a:latin typeface="Calibri" panose="020F0502020204030204" pitchFamily="34" charset="0"/>
                <a:ea typeface="Calibri" panose="020F0502020204030204" pitchFamily="34" charset="0"/>
                <a:cs typeface="Calibri" panose="020F0502020204030204" pitchFamily="34" charset="0"/>
              </a:rPr>
              <a:t>Em cu Tai ngủ trên lưng mẹ ơi</a:t>
            </a:r>
            <a:endParaRPr lang="en-US" sz="2800">
              <a:latin typeface="Calibri" panose="020F0502020204030204" pitchFamily="34" charset="0"/>
              <a:ea typeface="Calibri" panose="020F0502020204030204" pitchFamily="34" charset="0"/>
              <a:cs typeface="Calibri" panose="020F0502020204030204" pitchFamily="34" charset="0"/>
            </a:endParaRPr>
          </a:p>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vi-VN" sz="2800">
                <a:latin typeface="Calibri" panose="020F0502020204030204" pitchFamily="34" charset="0"/>
                <a:ea typeface="Calibri" panose="020F0502020204030204" pitchFamily="34" charset="0"/>
                <a:cs typeface="Calibri" panose="020F0502020204030204" pitchFamily="34" charset="0"/>
              </a:rPr>
              <a:t>Em ngủ cho ngoan, đừng rời lưng mẹ </a:t>
            </a:r>
            <a:endParaRPr lang="en-US" sz="2800">
              <a:latin typeface="Calibri" panose="020F0502020204030204" pitchFamily="34" charset="0"/>
              <a:ea typeface="Calibri" panose="020F0502020204030204" pitchFamily="34" charset="0"/>
              <a:cs typeface="Calibri" panose="020F0502020204030204" pitchFamily="34" charset="0"/>
            </a:endParaRPr>
          </a:p>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vi-VN" sz="2800">
                <a:latin typeface="Calibri" panose="020F0502020204030204" pitchFamily="34" charset="0"/>
                <a:ea typeface="Calibri" panose="020F0502020204030204" pitchFamily="34" charset="0"/>
                <a:cs typeface="Calibri" panose="020F0502020204030204" pitchFamily="34" charset="0"/>
              </a:rPr>
              <a:t>Mẹ giã gạo mẹ nuôi bộ đội</a:t>
            </a:r>
            <a:endParaRPr lang="en-US" sz="2800">
              <a:latin typeface="Calibri" panose="020F0502020204030204" pitchFamily="34" charset="0"/>
              <a:ea typeface="Calibri" panose="020F0502020204030204" pitchFamily="34" charset="0"/>
              <a:cs typeface="Calibri" panose="020F0502020204030204" pitchFamily="34" charset="0"/>
            </a:endParaRPr>
          </a:p>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vi-VN" sz="2800">
                <a:latin typeface="Calibri" panose="020F0502020204030204" pitchFamily="34" charset="0"/>
                <a:ea typeface="Calibri" panose="020F0502020204030204" pitchFamily="34" charset="0"/>
                <a:cs typeface="Calibri" panose="020F0502020204030204" pitchFamily="34" charset="0"/>
              </a:rPr>
              <a:t>Nhịp chày nghiêng, giấc ngủ em nghiêng.</a:t>
            </a:r>
            <a:endParaRPr lang="en-US" sz="2800">
              <a:latin typeface="Calibri" panose="020F0502020204030204" pitchFamily="34" charset="0"/>
              <a:ea typeface="Calibri" panose="020F0502020204030204" pitchFamily="34" charset="0"/>
              <a:cs typeface="Calibri" panose="020F0502020204030204" pitchFamily="34" charset="0"/>
            </a:endParaRPr>
          </a:p>
          <a:p>
            <a:pPr algn="just"/>
            <a:r>
              <a:rPr lang="en-US" sz="2800">
                <a:latin typeface="Calibri" panose="020F0502020204030204" pitchFamily="34" charset="0"/>
                <a:ea typeface="Calibri" panose="020F0502020204030204" pitchFamily="34" charset="0"/>
                <a:cs typeface="Calibri" panose="020F0502020204030204" pitchFamily="34" charset="0"/>
              </a:rPr>
              <a:t>				</a:t>
            </a:r>
            <a:r>
              <a:rPr lang="en-US" sz="2800" i="1">
                <a:latin typeface="Calibri" panose="020F0502020204030204" pitchFamily="34" charset="0"/>
                <a:ea typeface="Calibri" panose="020F0502020204030204" pitchFamily="34" charset="0"/>
                <a:cs typeface="Calibri" panose="020F0502020204030204" pitchFamily="34" charset="0"/>
              </a:rPr>
              <a:t>Nguyễn Khoa Điềm</a:t>
            </a:r>
            <a:endParaRPr lang="en-US" sz="2800" i="1"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97EEA22-2250-D963-B1AE-EF9D105E41E4}"/>
              </a:ext>
            </a:extLst>
          </p:cNvPr>
          <p:cNvSpPr txBox="1"/>
          <p:nvPr/>
        </p:nvSpPr>
        <p:spPr>
          <a:xfrm>
            <a:off x="193237" y="3385371"/>
            <a:ext cx="6641662" cy="2246769"/>
          </a:xfrm>
          <a:prstGeom prst="rect">
            <a:avLst/>
          </a:prstGeom>
          <a:noFill/>
        </p:spPr>
        <p:txBody>
          <a:bodyPr wrap="square" rtlCol="0">
            <a:spAutoFit/>
          </a:bodyPr>
          <a:lstStyle/>
          <a:p>
            <a:pPr algn="ctr"/>
            <a:r>
              <a:rPr lang="it-IT" sz="2800">
                <a:solidFill>
                  <a:srgbClr val="FF0000"/>
                </a:solidFill>
                <a:latin typeface="Calibri" panose="020F0502020204030204" pitchFamily="34" charset="0"/>
                <a:ea typeface="Calibri" panose="020F0502020204030204" pitchFamily="34" charset="0"/>
                <a:cs typeface="Calibri" panose="020F0502020204030204" pitchFamily="34" charset="0"/>
              </a:rPr>
              <a:t>b. </a:t>
            </a:r>
            <a:r>
              <a:rPr lang="it-IT" sz="2800">
                <a:latin typeface="Calibri" panose="020F0502020204030204" pitchFamily="34" charset="0"/>
                <a:ea typeface="Calibri" panose="020F0502020204030204" pitchFamily="34" charset="0"/>
                <a:cs typeface="Calibri" panose="020F0502020204030204" pitchFamily="34" charset="0"/>
              </a:rPr>
              <a:t>Con đi, con lớn lên rồi</a:t>
            </a:r>
          </a:p>
          <a:p>
            <a:pPr algn="ctr"/>
            <a:r>
              <a:rPr lang="vi-VN" sz="2800">
                <a:latin typeface="Calibri" panose="020F0502020204030204" pitchFamily="34" charset="0"/>
                <a:ea typeface="Calibri" panose="020F0502020204030204" pitchFamily="34" charset="0"/>
                <a:cs typeface="Calibri" panose="020F0502020204030204" pitchFamily="34" charset="0"/>
              </a:rPr>
              <a:t>Chỉ thương bầm ở nhà ngồi nhớ con!</a:t>
            </a:r>
          </a:p>
          <a:p>
            <a:pPr algn="ctr"/>
            <a:r>
              <a:rPr lang="vi-VN" sz="2800">
                <a:latin typeface="Calibri" panose="020F0502020204030204" pitchFamily="34" charset="0"/>
                <a:ea typeface="Calibri" panose="020F0502020204030204" pitchFamily="34" charset="0"/>
                <a:cs typeface="Calibri" panose="020F0502020204030204" pitchFamily="34" charset="0"/>
              </a:rPr>
              <a:t>Nhớ con, bầm nhé đừng buồn </a:t>
            </a:r>
            <a:endParaRPr lang="en-US" sz="2800">
              <a:latin typeface="Calibri" panose="020F0502020204030204" pitchFamily="34" charset="0"/>
              <a:ea typeface="Calibri" panose="020F0502020204030204" pitchFamily="34" charset="0"/>
              <a:cs typeface="Calibri" panose="020F0502020204030204" pitchFamily="34" charset="0"/>
            </a:endParaRPr>
          </a:p>
          <a:p>
            <a:pPr algn="ctr"/>
            <a:r>
              <a:rPr lang="vi-VN" sz="2800">
                <a:latin typeface="Calibri" panose="020F0502020204030204" pitchFamily="34" charset="0"/>
                <a:ea typeface="Calibri" panose="020F0502020204030204" pitchFamily="34" charset="0"/>
                <a:cs typeface="Calibri" panose="020F0502020204030204" pitchFamily="34" charset="0"/>
              </a:rPr>
              <a:t>Giặc tan, con lại sớm hôm cùng bầm.</a:t>
            </a:r>
            <a:endParaRPr lang="en-US" sz="2800">
              <a:latin typeface="Calibri" panose="020F0502020204030204" pitchFamily="34" charset="0"/>
              <a:ea typeface="Calibri" panose="020F0502020204030204" pitchFamily="34" charset="0"/>
              <a:cs typeface="Calibri" panose="020F0502020204030204" pitchFamily="34" charset="0"/>
            </a:endParaRPr>
          </a:p>
          <a:p>
            <a:pPr algn="ctr"/>
            <a:r>
              <a:rPr lang="en-US" sz="2800">
                <a:latin typeface="Calibri" panose="020F0502020204030204" pitchFamily="34" charset="0"/>
                <a:ea typeface="Calibri" panose="020F0502020204030204" pitchFamily="34" charset="0"/>
                <a:cs typeface="Calibri" panose="020F0502020204030204" pitchFamily="34" charset="0"/>
              </a:rPr>
              <a:t> 	</a:t>
            </a:r>
            <a:r>
              <a:rPr lang="en-US" sz="2800" i="1">
                <a:latin typeface="Calibri" panose="020F0502020204030204" pitchFamily="34" charset="0"/>
                <a:ea typeface="Calibri" panose="020F0502020204030204" pitchFamily="34" charset="0"/>
                <a:cs typeface="Calibri" panose="020F0502020204030204" pitchFamily="34" charset="0"/>
              </a:rPr>
              <a:t>Tố Hữu </a:t>
            </a:r>
            <a:endParaRPr lang="en-US" sz="2800"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65376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oup of kids picking up trash in a park&#10;&#10;Description automatically generated with medium confidence">
            <a:extLst>
              <a:ext uri="{FF2B5EF4-FFF2-40B4-BE49-F238E27FC236}">
                <a16:creationId xmlns:a16="http://schemas.microsoft.com/office/drawing/2014/main" id="{8FF5BCCB-9465-2E18-37AB-16375DA05880}"/>
              </a:ext>
            </a:extLst>
          </p:cNvPr>
          <p:cNvPicPr>
            <a:picLocks noChangeAspect="1"/>
          </p:cNvPicPr>
          <p:nvPr/>
        </p:nvPicPr>
        <p:blipFill rotWithShape="1">
          <a:blip r:embed="rId2">
            <a:extLst>
              <a:ext uri="{28A0092B-C50C-407E-A947-70E740481C1C}">
                <a14:useLocalDpi xmlns:a14="http://schemas.microsoft.com/office/drawing/2010/main" val="0"/>
              </a:ext>
            </a:extLst>
          </a:blip>
          <a:srcRect l="1315"/>
          <a:stretch/>
        </p:blipFill>
        <p:spPr>
          <a:xfrm>
            <a:off x="20" y="1282"/>
            <a:ext cx="12191980" cy="6856718"/>
          </a:xfrm>
          <a:prstGeom prst="rect">
            <a:avLst/>
          </a:prstGeom>
        </p:spPr>
      </p:pic>
      <p:sp>
        <p:nvSpPr>
          <p:cNvPr id="2" name="Rectangle: Rounded Corners 1">
            <a:extLst>
              <a:ext uri="{FF2B5EF4-FFF2-40B4-BE49-F238E27FC236}">
                <a16:creationId xmlns:a16="http://schemas.microsoft.com/office/drawing/2014/main" id="{DB5DBDC7-0D70-B74D-E8E9-E1426B5E1CBF}"/>
              </a:ext>
            </a:extLst>
          </p:cNvPr>
          <p:cNvSpPr/>
          <p:nvPr/>
        </p:nvSpPr>
        <p:spPr>
          <a:xfrm>
            <a:off x="366948" y="274198"/>
            <a:ext cx="11458104" cy="6309604"/>
          </a:xfrm>
          <a:prstGeom prst="roundRect">
            <a:avLst>
              <a:gd name="adj" fmla="val 11162"/>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Rounded Corners 11">
            <a:extLst>
              <a:ext uri="{FF2B5EF4-FFF2-40B4-BE49-F238E27FC236}">
                <a16:creationId xmlns:a16="http://schemas.microsoft.com/office/drawing/2014/main" id="{CCA15E72-19B2-F400-E576-2927EDE0AC86}"/>
              </a:ext>
            </a:extLst>
          </p:cNvPr>
          <p:cNvSpPr/>
          <p:nvPr/>
        </p:nvSpPr>
        <p:spPr>
          <a:xfrm>
            <a:off x="3776722" y="2215084"/>
            <a:ext cx="4468644" cy="1537640"/>
          </a:xfrm>
          <a:custGeom>
            <a:avLst/>
            <a:gdLst>
              <a:gd name="connsiteX0" fmla="*/ 0 w 4468644"/>
              <a:gd name="connsiteY0" fmla="*/ 256278 h 1537640"/>
              <a:gd name="connsiteX1" fmla="*/ 256278 w 4468644"/>
              <a:gd name="connsiteY1" fmla="*/ 0 h 1537640"/>
              <a:gd name="connsiteX2" fmla="*/ 4212366 w 4468644"/>
              <a:gd name="connsiteY2" fmla="*/ 0 h 1537640"/>
              <a:gd name="connsiteX3" fmla="*/ 4468644 w 4468644"/>
              <a:gd name="connsiteY3" fmla="*/ 256278 h 1537640"/>
              <a:gd name="connsiteX4" fmla="*/ 4468644 w 4468644"/>
              <a:gd name="connsiteY4" fmla="*/ 1281362 h 1537640"/>
              <a:gd name="connsiteX5" fmla="*/ 4212366 w 4468644"/>
              <a:gd name="connsiteY5" fmla="*/ 1537640 h 1537640"/>
              <a:gd name="connsiteX6" fmla="*/ 256278 w 4468644"/>
              <a:gd name="connsiteY6" fmla="*/ 1537640 h 1537640"/>
              <a:gd name="connsiteX7" fmla="*/ 0 w 4468644"/>
              <a:gd name="connsiteY7" fmla="*/ 1281362 h 1537640"/>
              <a:gd name="connsiteX8" fmla="*/ 0 w 4468644"/>
              <a:gd name="connsiteY8" fmla="*/ 256278 h 1537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8644" h="1537640" fill="none" extrusionOk="0">
                <a:moveTo>
                  <a:pt x="0" y="256278"/>
                </a:moveTo>
                <a:cubicBezTo>
                  <a:pt x="1044" y="143012"/>
                  <a:pt x="118331" y="6026"/>
                  <a:pt x="256278" y="0"/>
                </a:cubicBezTo>
                <a:cubicBezTo>
                  <a:pt x="1113967" y="72427"/>
                  <a:pt x="2545229" y="61419"/>
                  <a:pt x="4212366" y="0"/>
                </a:cubicBezTo>
                <a:cubicBezTo>
                  <a:pt x="4351307" y="-17879"/>
                  <a:pt x="4449898" y="109070"/>
                  <a:pt x="4468644" y="256278"/>
                </a:cubicBezTo>
                <a:cubicBezTo>
                  <a:pt x="4404322" y="664745"/>
                  <a:pt x="4542953" y="945723"/>
                  <a:pt x="4468644" y="1281362"/>
                </a:cubicBezTo>
                <a:cubicBezTo>
                  <a:pt x="4474057" y="1395428"/>
                  <a:pt x="4346996" y="1529896"/>
                  <a:pt x="4212366" y="1537640"/>
                </a:cubicBezTo>
                <a:cubicBezTo>
                  <a:pt x="2576366" y="1567467"/>
                  <a:pt x="1407406" y="1458334"/>
                  <a:pt x="256278" y="1537640"/>
                </a:cubicBezTo>
                <a:cubicBezTo>
                  <a:pt x="130763" y="1535829"/>
                  <a:pt x="-18188" y="1426496"/>
                  <a:pt x="0" y="1281362"/>
                </a:cubicBezTo>
                <a:cubicBezTo>
                  <a:pt x="18634" y="802550"/>
                  <a:pt x="75103" y="682731"/>
                  <a:pt x="0" y="256278"/>
                </a:cubicBezTo>
                <a:close/>
              </a:path>
              <a:path w="4468644" h="1537640" stroke="0" extrusionOk="0">
                <a:moveTo>
                  <a:pt x="0" y="256278"/>
                </a:moveTo>
                <a:cubicBezTo>
                  <a:pt x="12361" y="118109"/>
                  <a:pt x="119724" y="10383"/>
                  <a:pt x="256278" y="0"/>
                </a:cubicBezTo>
                <a:cubicBezTo>
                  <a:pt x="1570005" y="123000"/>
                  <a:pt x="2609384" y="-96860"/>
                  <a:pt x="4212366" y="0"/>
                </a:cubicBezTo>
                <a:cubicBezTo>
                  <a:pt x="4332700" y="-16160"/>
                  <a:pt x="4472864" y="106232"/>
                  <a:pt x="4468644" y="256278"/>
                </a:cubicBezTo>
                <a:cubicBezTo>
                  <a:pt x="4519696" y="427770"/>
                  <a:pt x="4527682" y="937813"/>
                  <a:pt x="4468644" y="1281362"/>
                </a:cubicBezTo>
                <a:cubicBezTo>
                  <a:pt x="4450250" y="1429564"/>
                  <a:pt x="4343040" y="1535862"/>
                  <a:pt x="4212366" y="1537640"/>
                </a:cubicBezTo>
                <a:cubicBezTo>
                  <a:pt x="2876861" y="1376933"/>
                  <a:pt x="962560" y="1577307"/>
                  <a:pt x="256278" y="1537640"/>
                </a:cubicBezTo>
                <a:cubicBezTo>
                  <a:pt x="112354" y="1537158"/>
                  <a:pt x="-8239" y="1419167"/>
                  <a:pt x="0" y="1281362"/>
                </a:cubicBezTo>
                <a:cubicBezTo>
                  <a:pt x="63158" y="1115817"/>
                  <a:pt x="87304" y="735544"/>
                  <a:pt x="0" y="256278"/>
                </a:cubicBezTo>
                <a:close/>
              </a:path>
            </a:pathLst>
          </a:custGeom>
          <a:solidFill>
            <a:srgbClr val="CCFFCC"/>
          </a:solidFill>
          <a:ln w="38100">
            <a:solidFill>
              <a:srgbClr val="002060"/>
            </a:solidFill>
            <a:extLst>
              <a:ext uri="{C807C97D-BFC1-408E-A445-0C87EB9F89A2}">
                <ask:lineSketchStyleProps xmlns:ask="http://schemas.microsoft.com/office/drawing/2018/sketchyshapes" sd="852854689">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A02B93">
                      <a:lumMod val="60000"/>
                      <a:lumOff val="40000"/>
                    </a:srgbClr>
                  </a:outerShdw>
                </a:effectLst>
                <a:uLnTx/>
                <a:uFillTx/>
                <a:latin typeface="SVN-ARCO Typography" panose="020B0603050302020204" pitchFamily="34" charset="2"/>
                <a:ea typeface="+mn-ea"/>
                <a:cs typeface="Calibri" panose="020F0502020204030204" pitchFamily="34" charset="0"/>
              </a:rPr>
              <a:t>THẢO LUẬN </a:t>
            </a:r>
            <a:r>
              <a:rPr kumimoji="0" lang="en-US" sz="3200" b="1" i="0" u="none" strike="noStrike" kern="1200" cap="none" spc="0" normalizeH="0" baseline="0" noProof="0">
                <a:ln w="9525">
                  <a:solidFill>
                    <a:prstClr val="white"/>
                  </a:solidFill>
                  <a:prstDash val="solid"/>
                </a:ln>
                <a:solidFill>
                  <a:srgbClr val="002060"/>
                </a:solidFill>
                <a:effectLst>
                  <a:outerShdw blurRad="12700" dist="38100" dir="2700000" algn="tl" rotWithShape="0">
                    <a:srgbClr val="A02B93">
                      <a:lumMod val="60000"/>
                      <a:lumOff val="40000"/>
                    </a:srgbClr>
                  </a:outerShdw>
                </a:effectLst>
                <a:uLnTx/>
                <a:uFillTx/>
                <a:latin typeface="SVN-ARCO Typography" panose="020B0603050302020204" pitchFamily="34" charset="2"/>
                <a:ea typeface="+mn-ea"/>
                <a:cs typeface="Calibri" panose="020F0502020204030204" pitchFamily="34" charset="0"/>
              </a:rPr>
              <a:t>NHÓM BỐN</a:t>
            </a:r>
            <a:endParaRPr kumimoji="0" lang="en-US" sz="32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A02B93">
                    <a:lumMod val="60000"/>
                    <a:lumOff val="40000"/>
                  </a:srgbClr>
                </a:outerShdw>
              </a:effectLst>
              <a:uLnTx/>
              <a:uFillTx/>
              <a:latin typeface="SVN-ARCO Typography" panose="020B0603050302020204" pitchFamily="34" charset="2"/>
              <a:ea typeface="+mn-ea"/>
              <a:cs typeface="Calibri" panose="020F0502020204030204" pitchFamily="34" charset="0"/>
            </a:endParaRPr>
          </a:p>
        </p:txBody>
      </p:sp>
      <p:sp>
        <p:nvSpPr>
          <p:cNvPr id="14" name="Rectangle: Rounded Corners 13">
            <a:extLst>
              <a:ext uri="{FF2B5EF4-FFF2-40B4-BE49-F238E27FC236}">
                <a16:creationId xmlns:a16="http://schemas.microsoft.com/office/drawing/2014/main" id="{0D59B706-C392-F268-FDA7-EFA26542902E}"/>
              </a:ext>
            </a:extLst>
          </p:cNvPr>
          <p:cNvSpPr/>
          <p:nvPr/>
        </p:nvSpPr>
        <p:spPr>
          <a:xfrm>
            <a:off x="937407" y="673231"/>
            <a:ext cx="10565232" cy="1142820"/>
          </a:xfrm>
          <a:prstGeom prst="round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lnSpc>
                <a:spcPct val="120000"/>
              </a:lnSpc>
            </a:pPr>
            <a:r>
              <a:rPr lang="vi-VN" sz="3600" b="1">
                <a:solidFill>
                  <a:srgbClr val="FF0000"/>
                </a:solidFill>
                <a:latin typeface="Aptos" panose="02110004020202020204"/>
              </a:rPr>
              <a:t>Tìm thêm 2 – 3 từ đồng nghĩa với từ đã tìm được.</a:t>
            </a:r>
            <a:endParaRPr kumimoji="0" lang="en-US" sz="24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4" name="Freeform 2">
            <a:extLst>
              <a:ext uri="{FF2B5EF4-FFF2-40B4-BE49-F238E27FC236}">
                <a16:creationId xmlns:a16="http://schemas.microsoft.com/office/drawing/2014/main" id="{EE4D4BF0-8097-09AB-CC49-5195ACB04F24}"/>
              </a:ext>
            </a:extLst>
          </p:cNvPr>
          <p:cNvSpPr/>
          <p:nvPr/>
        </p:nvSpPr>
        <p:spPr>
          <a:xfrm>
            <a:off x="3289969" y="3590378"/>
            <a:ext cx="5154840" cy="2993424"/>
          </a:xfrm>
          <a:custGeom>
            <a:avLst/>
            <a:gdLst/>
            <a:ahLst/>
            <a:cxnLst/>
            <a:rect l="l" t="t" r="r" b="b"/>
            <a:pathLst>
              <a:path w="7088171" h="4105232">
                <a:moveTo>
                  <a:pt x="0" y="0"/>
                </a:moveTo>
                <a:lnTo>
                  <a:pt x="7088170" y="0"/>
                </a:lnTo>
                <a:lnTo>
                  <a:pt x="7088170" y="4105232"/>
                </a:lnTo>
                <a:lnTo>
                  <a:pt x="0" y="4105232"/>
                </a:lnTo>
                <a:lnTo>
                  <a:pt x="0" y="0"/>
                </a:lnTo>
                <a:close/>
              </a:path>
            </a:pathLst>
          </a:custGeom>
          <a:blipFill>
            <a:blip r:embed="rId3"/>
            <a:stretch>
              <a:fillRect/>
            </a:stretch>
          </a:blipFill>
        </p:spPr>
        <p:txBody>
          <a:bodyPr/>
          <a:lstStyle/>
          <a:p>
            <a:endParaRPr lang="en-US" dirty="0"/>
          </a:p>
        </p:txBody>
      </p:sp>
    </p:spTree>
    <p:extLst>
      <p:ext uri="{BB962C8B-B14F-4D97-AF65-F5344CB8AC3E}">
        <p14:creationId xmlns:p14="http://schemas.microsoft.com/office/powerpoint/2010/main" val="20538291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9Slide.vn</Template>
  <TotalTime>2501</TotalTime>
  <Words>1605</Words>
  <Application>Microsoft Office PowerPoint</Application>
  <PresentationFormat>Widescreen</PresentationFormat>
  <Paragraphs>129</Paragraphs>
  <Slides>33</Slides>
  <Notes>3</Notes>
  <HiddenSlides>0</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33</vt:i4>
      </vt:variant>
    </vt:vector>
  </HeadingPairs>
  <TitlesOfParts>
    <vt:vector size="47" baseType="lpstr">
      <vt:lpstr>#9Slide06 SVNClementine</vt:lpstr>
      <vt:lpstr>Aptos</vt:lpstr>
      <vt:lpstr>Aptos Display</vt:lpstr>
      <vt:lpstr>Arial</vt:lpstr>
      <vt:lpstr>Calibri</vt:lpstr>
      <vt:lpstr>iCiel Pony</vt:lpstr>
      <vt:lpstr>LNTH-LuoLuoNotangYuanTi 1</vt:lpstr>
      <vt:lpstr>SVN-ARCO Typography</vt:lpstr>
      <vt:lpstr>Times New Roman</vt:lpstr>
      <vt:lpstr>UTM Duepuntozero</vt:lpstr>
      <vt:lpstr>UTM Edwardian</vt:lpstr>
      <vt:lpstr>UVN Banh Mi</vt:lpstr>
      <vt:lpstr>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huong</dc:creator>
  <dc:description>9Slide.vn</dc:description>
  <cp:lastModifiedBy>Trang Nguyễn</cp:lastModifiedBy>
  <cp:revision>121</cp:revision>
  <dcterms:created xsi:type="dcterms:W3CDTF">2023-06-09T04:14:12Z</dcterms:created>
  <dcterms:modified xsi:type="dcterms:W3CDTF">2024-08-22T10:25:00Z</dcterms:modified>
  <cp:category>9Slide.vn</cp:category>
</cp:coreProperties>
</file>